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8" r:id="rId4"/>
    <p:sldId id="258" r:id="rId5"/>
    <p:sldId id="269" r:id="rId6"/>
    <p:sldId id="259" r:id="rId7"/>
    <p:sldId id="270" r:id="rId8"/>
    <p:sldId id="271" r:id="rId9"/>
    <p:sldId id="260" r:id="rId10"/>
    <p:sldId id="261" r:id="rId11"/>
    <p:sldId id="276" r:id="rId12"/>
    <p:sldId id="277" r:id="rId13"/>
    <p:sldId id="263" r:id="rId14"/>
    <p:sldId id="267" r:id="rId15"/>
    <p:sldId id="272" r:id="rId16"/>
    <p:sldId id="278" r:id="rId17"/>
    <p:sldId id="279" r:id="rId18"/>
    <p:sldId id="280" r:id="rId19"/>
    <p:sldId id="262" r:id="rId20"/>
    <p:sldId id="26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UbxMhvcxJJc?feature=oembed"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A-yZNMWFqvM?feature=oembed"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atMod val="92000"/>
                <a:lumMod val="120000"/>
              </a:schemeClr>
            </a:gs>
            <a:gs pos="100000">
              <a:schemeClr val="bg1">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5F129D9-8F3D-4302-AB5D-DE987A6B12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1F4A57F6-BEF1-4CA6-A0F1-3A01F6AB4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25E1F8C6-8026-436B-AF40-9B37C283DFFC}"/>
              </a:ext>
            </a:extLst>
          </p:cNvPr>
          <p:cNvSpPr>
            <a:spLocks noGrp="1"/>
          </p:cNvSpPr>
          <p:nvPr>
            <p:ph type="ctrTitle"/>
          </p:nvPr>
        </p:nvSpPr>
        <p:spPr>
          <a:xfrm>
            <a:off x="540279" y="967417"/>
            <a:ext cx="3778870" cy="3943250"/>
          </a:xfrm>
        </p:spPr>
        <p:txBody>
          <a:bodyPr>
            <a:normAutofit/>
          </a:bodyPr>
          <a:lstStyle/>
          <a:p>
            <a:r>
              <a:rPr lang="en-US" sz="4000">
                <a:solidFill>
                  <a:srgbClr val="FEFFFF"/>
                </a:solidFill>
              </a:rPr>
              <a:t>THEATRICAL WORLDS</a:t>
            </a:r>
          </a:p>
        </p:txBody>
      </p:sp>
      <p:sp>
        <p:nvSpPr>
          <p:cNvPr id="13" name="Freeform 5">
            <a:extLst>
              <a:ext uri="{FF2B5EF4-FFF2-40B4-BE49-F238E27FC236}">
                <a16:creationId xmlns:a16="http://schemas.microsoft.com/office/drawing/2014/main" id="{E3336A73-1C9B-4BAA-A893-AD3C79E666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Subtitle 2">
            <a:extLst>
              <a:ext uri="{FF2B5EF4-FFF2-40B4-BE49-F238E27FC236}">
                <a16:creationId xmlns:a16="http://schemas.microsoft.com/office/drawing/2014/main" id="{9B1F8E34-175B-4894-8E49-56EE104D9F6F}"/>
              </a:ext>
            </a:extLst>
          </p:cNvPr>
          <p:cNvSpPr>
            <a:spLocks noGrp="1"/>
          </p:cNvSpPr>
          <p:nvPr>
            <p:ph type="subTitle" idx="1"/>
          </p:nvPr>
        </p:nvSpPr>
        <p:spPr>
          <a:xfrm>
            <a:off x="540279" y="5189400"/>
            <a:ext cx="3778870" cy="544260"/>
          </a:xfrm>
        </p:spPr>
        <p:txBody>
          <a:bodyPr anchor="ctr">
            <a:normAutofit/>
          </a:bodyPr>
          <a:lstStyle/>
          <a:p>
            <a:pPr>
              <a:lnSpc>
                <a:spcPct val="90000"/>
              </a:lnSpc>
            </a:pPr>
            <a:r>
              <a:rPr lang="en-US" sz="600">
                <a:solidFill>
                  <a:srgbClr val="FEFFFF"/>
                </a:solidFill>
              </a:rPr>
              <a:t>Edited by Charlie Mitchell</a:t>
            </a:r>
          </a:p>
          <a:p>
            <a:pPr>
              <a:lnSpc>
                <a:spcPct val="90000"/>
              </a:lnSpc>
            </a:pPr>
            <a:r>
              <a:rPr lang="en-US" sz="600" i="1">
                <a:solidFill>
                  <a:srgbClr val="FEFFFF"/>
                </a:solidFill>
              </a:rPr>
              <a:t>Copyright 2014 by the University of Florida Board of Trustees on behalf of the University of Florida School of Theatre and Dance.</a:t>
            </a:r>
          </a:p>
          <a:p>
            <a:pPr>
              <a:lnSpc>
                <a:spcPct val="90000"/>
              </a:lnSpc>
            </a:pPr>
            <a:endParaRPr lang="en-US" sz="600">
              <a:solidFill>
                <a:srgbClr val="FEFFFF"/>
              </a:solidFill>
            </a:endParaRPr>
          </a:p>
          <a:p>
            <a:pPr>
              <a:lnSpc>
                <a:spcPct val="90000"/>
              </a:lnSpc>
            </a:pPr>
            <a:endParaRPr lang="en-US" sz="600">
              <a:solidFill>
                <a:srgbClr val="FEFFFF"/>
              </a:solidFill>
            </a:endParaRPr>
          </a:p>
        </p:txBody>
      </p:sp>
      <p:pic>
        <p:nvPicPr>
          <p:cNvPr id="4" name="Picture 3" descr="globe 2.gif">
            <a:extLst>
              <a:ext uri="{FF2B5EF4-FFF2-40B4-BE49-F238E27FC236}">
                <a16:creationId xmlns:a16="http://schemas.microsoft.com/office/drawing/2014/main" id="{37F33189-A774-4E80-A979-27D8EC4AB2C9}"/>
              </a:ext>
            </a:extLst>
          </p:cNvPr>
          <p:cNvPicPr>
            <a:picLocks noChangeAspect="1"/>
          </p:cNvPicPr>
          <p:nvPr/>
        </p:nvPicPr>
        <p:blipFill>
          <a:blip r:embed="rId2"/>
          <a:stretch>
            <a:fillRect/>
          </a:stretch>
        </p:blipFill>
        <p:spPr>
          <a:xfrm>
            <a:off x="5587994" y="1571285"/>
            <a:ext cx="5640502" cy="3722731"/>
          </a:xfrm>
          <a:prstGeom prst="rect">
            <a:avLst/>
          </a:prstGeom>
        </p:spPr>
      </p:pic>
    </p:spTree>
    <p:extLst>
      <p:ext uri="{BB962C8B-B14F-4D97-AF65-F5344CB8AC3E}">
        <p14:creationId xmlns:p14="http://schemas.microsoft.com/office/powerpoint/2010/main" val="1740044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F305C72-8769-4E0F-B31D-F4B1C9DC9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72583CFC-05A3-4743-9A2E-7C2095B8D4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9A751892-92F2-4CB4-BCAB-6D0AAF8F1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5934046E-4D7C-4AA6-8633-29944553F1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21462AB-19D6-42DB-A850-F35B82C7B8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208D8C07-9637-45D3-9E40-7C5C400778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883C90A1-D75A-4818-9F01-B4BF19D74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8808F87B-C4B8-4084-BD89-E41A1A44E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E7FC0B23-1372-4455-98CE-E0FC7FF99A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D14B79DD-45AC-487C-B361-0312B3C85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CDA09C7F-7AF3-4B6C-BC42-92780A682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FF7EBDD4-71BF-4FAF-B00B-444F9AE20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AF5E4290-F8B0-440E-A418-613A1552D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FF0BF04A-FCC8-42BF-AD17-10F0ACB44D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506F0A57-55BB-457C-9C8C-3DEE71009A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60DB408E-A426-4658-B39D-0BBF09463E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EFFABCA-CAA4-45E4-A7D4-DB3D2C864D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99494AF8-97E4-4473-AA6E-B4AB127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D05C67DC-0E54-4C69-90BE-8374C7E97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B2B38B94-E895-4324-B699-EEF28E052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41E77CC3-723C-4C87-A1BA-D8E35B8017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CC5757E8-4CBE-4EA3-98AF-96361C918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51E4772B-9FB7-4AC7-B352-C44489167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7F853444-696F-4B42-8C91-1F6EDD53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CD1A3085-30B0-496B-B9D3-55280769A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1B2519D7-F51F-4583-9B50-41B493C148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E1141E0-4F4D-4B40-BDB5-B2DD0FAEB3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10F1C480-8D68-4BE6-98E3-25EA49A61E95}"/>
              </a:ext>
            </a:extLst>
          </p:cNvPr>
          <p:cNvSpPr>
            <a:spLocks noGrp="1"/>
          </p:cNvSpPr>
          <p:nvPr>
            <p:ph type="title"/>
          </p:nvPr>
        </p:nvSpPr>
        <p:spPr>
          <a:xfrm>
            <a:off x="6483096" y="624110"/>
            <a:ext cx="5404104" cy="1280890"/>
          </a:xfrm>
        </p:spPr>
        <p:txBody>
          <a:bodyPr>
            <a:normAutofit/>
          </a:bodyPr>
          <a:lstStyle/>
          <a:p>
            <a:r>
              <a:rPr lang="en-US" b="1" dirty="0">
                <a:latin typeface="Calibri" panose="020F0502020204030204" pitchFamily="34" charset="0"/>
                <a:cs typeface="Calibri" panose="020F0502020204030204" pitchFamily="34" charset="0"/>
              </a:rPr>
              <a:t>The Values of Poetic Drama</a:t>
            </a:r>
          </a:p>
        </p:txBody>
      </p:sp>
      <p:sp>
        <p:nvSpPr>
          <p:cNvPr id="101" name="Rectangle 100">
            <a:extLst>
              <a:ext uri="{FF2B5EF4-FFF2-40B4-BE49-F238E27FC236}">
                <a16:creationId xmlns:a16="http://schemas.microsoft.com/office/drawing/2014/main" id="{C5E0C91A-3F1D-43D7-9AB4-5D0A17D5C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3A6C27A1-A438-4EC6-93BF-EC26F29BB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7170" name="Picture 2" descr="Did He or Didn't He: Did Shakespeare Study Law? That is the ...">
            <a:extLst>
              <a:ext uri="{FF2B5EF4-FFF2-40B4-BE49-F238E27FC236}">
                <a16:creationId xmlns:a16="http://schemas.microsoft.com/office/drawing/2014/main" id="{DA2E82F5-8D3A-4CD8-97E1-A6A78311D1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222" r="34347"/>
          <a:stretch/>
        </p:blipFill>
        <p:spPr bwMode="auto">
          <a:xfrm>
            <a:off x="-1554" y="1731"/>
            <a:ext cx="4655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9044708-BC69-4757-A391-2BBBBB2FF295}"/>
              </a:ext>
            </a:extLst>
          </p:cNvPr>
          <p:cNvSpPr>
            <a:spLocks noGrp="1"/>
          </p:cNvSpPr>
          <p:nvPr>
            <p:ph idx="1"/>
          </p:nvPr>
        </p:nvSpPr>
        <p:spPr>
          <a:xfrm>
            <a:off x="5929927" y="1410941"/>
            <a:ext cx="5574683" cy="5189399"/>
          </a:xfrm>
        </p:spPr>
        <p:txBody>
          <a:bodyPr>
            <a:normAutofit fontScale="92500" lnSpcReduction="10000"/>
          </a:bodyPr>
          <a:lstStyle/>
          <a:p>
            <a:r>
              <a:rPr lang="en-US" sz="2800" dirty="0">
                <a:latin typeface="Calibri" panose="020F0502020204030204" pitchFamily="34" charset="0"/>
                <a:cs typeface="Calibri" panose="020F0502020204030204" pitchFamily="34" charset="0"/>
              </a:rPr>
              <a:t>Though there are hundreds of Shakespeare brands- methods of doing performance that differ from theatre to theatre, and country to country</a:t>
            </a:r>
          </a:p>
          <a:p>
            <a:pPr lvl="1"/>
            <a:r>
              <a:rPr lang="en-US" sz="2400" dirty="0">
                <a:latin typeface="Calibri" panose="020F0502020204030204" pitchFamily="34" charset="0"/>
                <a:cs typeface="Calibri" panose="020F0502020204030204" pitchFamily="34" charset="0"/>
              </a:rPr>
              <a:t>the Shakespearean theatrical tradition is a rich one, and one that is distinct from the primarily realistic modes of performance we see in many plays and films today. </a:t>
            </a:r>
          </a:p>
          <a:p>
            <a:r>
              <a:rPr lang="en-US" sz="2800" dirty="0">
                <a:latin typeface="Calibri" panose="020F0502020204030204" pitchFamily="34" charset="0"/>
                <a:cs typeface="Calibri" panose="020F0502020204030204" pitchFamily="34" charset="0"/>
              </a:rPr>
              <a:t>Poetic drama uses </a:t>
            </a:r>
            <a:r>
              <a:rPr lang="en-US" sz="2800" i="1" dirty="0">
                <a:latin typeface="Calibri" panose="020F0502020204030204" pitchFamily="34" charset="0"/>
                <a:cs typeface="Calibri" panose="020F0502020204030204" pitchFamily="34" charset="0"/>
              </a:rPr>
              <a:t>heightened</a:t>
            </a:r>
            <a:r>
              <a:rPr lang="en-US" sz="2800" dirty="0">
                <a:latin typeface="Calibri" panose="020F0502020204030204" pitchFamily="34" charset="0"/>
                <a:cs typeface="Calibri" panose="020F0502020204030204" pitchFamily="34" charset="0"/>
              </a:rPr>
              <a:t> and </a:t>
            </a:r>
            <a:r>
              <a:rPr lang="en-US" sz="2800" i="1" dirty="0">
                <a:latin typeface="Calibri" panose="020F0502020204030204" pitchFamily="34" charset="0"/>
                <a:cs typeface="Calibri" panose="020F0502020204030204" pitchFamily="34" charset="0"/>
              </a:rPr>
              <a:t>figurative</a:t>
            </a:r>
            <a:r>
              <a:rPr lang="en-US" sz="2800" dirty="0">
                <a:latin typeface="Calibri" panose="020F0502020204030204" pitchFamily="34" charset="0"/>
                <a:cs typeface="Calibri" panose="020F0502020204030204" pitchFamily="34" charset="0"/>
              </a:rPr>
              <a:t> language as the primary means of revealing character and story. </a:t>
            </a:r>
          </a:p>
        </p:txBody>
      </p:sp>
    </p:spTree>
    <p:extLst>
      <p:ext uri="{BB962C8B-B14F-4D97-AF65-F5344CB8AC3E}">
        <p14:creationId xmlns:p14="http://schemas.microsoft.com/office/powerpoint/2010/main" val="384111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atMod val="92000"/>
                <a:lumMod val="120000"/>
              </a:schemeClr>
            </a:gs>
            <a:gs pos="100000">
              <a:schemeClr val="bg1">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E9D11FD5-487C-4A6B-836F-3831DC830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9108FC6-6CAC-43A7-927E-40EA1E0066D5}"/>
              </a:ext>
            </a:extLst>
          </p:cNvPr>
          <p:cNvSpPr>
            <a:spLocks noGrp="1"/>
          </p:cNvSpPr>
          <p:nvPr>
            <p:ph type="title"/>
          </p:nvPr>
        </p:nvSpPr>
        <p:spPr>
          <a:xfrm>
            <a:off x="649224" y="645106"/>
            <a:ext cx="3650279" cy="1259894"/>
          </a:xfrm>
        </p:spPr>
        <p:txBody>
          <a:bodyPr>
            <a:normAutofit/>
          </a:bodyPr>
          <a:lstStyle/>
          <a:p>
            <a:r>
              <a:rPr lang="en-US" b="1">
                <a:latin typeface="Calibri" panose="020F0502020204030204" pitchFamily="34" charset="0"/>
                <a:cs typeface="Calibri" panose="020F0502020204030204" pitchFamily="34" charset="0"/>
              </a:rPr>
              <a:t>The Values of Poetic Drama</a:t>
            </a:r>
            <a:endParaRPr lang="en-US" b="1" dirty="0">
              <a:latin typeface="Calibri" panose="020F0502020204030204" pitchFamily="34" charset="0"/>
              <a:cs typeface="Calibri" panose="020F0502020204030204" pitchFamily="34" charset="0"/>
            </a:endParaRPr>
          </a:p>
        </p:txBody>
      </p:sp>
      <p:sp>
        <p:nvSpPr>
          <p:cNvPr id="139" name="Rectangle 138">
            <a:extLst>
              <a:ext uri="{FF2B5EF4-FFF2-40B4-BE49-F238E27FC236}">
                <a16:creationId xmlns:a16="http://schemas.microsoft.com/office/drawing/2014/main" id="{99765169-F70D-4841-BE65-62E10CBED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E2AE6625-75BB-4EA8-BC61-49E7D558BF25}"/>
              </a:ext>
            </a:extLst>
          </p:cNvPr>
          <p:cNvSpPr>
            <a:spLocks noGrp="1"/>
          </p:cNvSpPr>
          <p:nvPr>
            <p:ph idx="1"/>
          </p:nvPr>
        </p:nvSpPr>
        <p:spPr>
          <a:xfrm>
            <a:off x="649225" y="2133600"/>
            <a:ext cx="3650278" cy="3759253"/>
          </a:xfrm>
        </p:spPr>
        <p:txBody>
          <a:bodyPr>
            <a:normAutofit/>
          </a:bodyPr>
          <a:lstStyle/>
          <a:p>
            <a:pPr>
              <a:buClr>
                <a:srgbClr val="7E1B34"/>
              </a:buClr>
            </a:pPr>
            <a:r>
              <a:rPr lang="en-US">
                <a:latin typeface="Calibri" panose="020F0502020204030204" pitchFamily="34" charset="0"/>
                <a:cs typeface="Calibri" panose="020F0502020204030204" pitchFamily="34" charset="0"/>
              </a:rPr>
              <a:t>Heightened Language Leads to Heightened Experience:</a:t>
            </a:r>
          </a:p>
          <a:p>
            <a:pPr lvl="1">
              <a:buClr>
                <a:srgbClr val="7E1B34"/>
              </a:buClr>
            </a:pPr>
            <a:r>
              <a:rPr lang="en-US" b="1">
                <a:latin typeface="Calibri" panose="020F0502020204030204" pitchFamily="34" charset="0"/>
                <a:cs typeface="Calibri" panose="020F0502020204030204" pitchFamily="34" charset="0"/>
              </a:rPr>
              <a:t>Realistic dialogue: </a:t>
            </a:r>
            <a:r>
              <a:rPr lang="en-US">
                <a:latin typeface="Calibri" panose="020F0502020204030204" pitchFamily="34" charset="0"/>
                <a:cs typeface="Calibri" panose="020F0502020204030204" pitchFamily="34" charset="0"/>
              </a:rPr>
              <a:t>sounds more or less the way we speak to each other as part of our everyday lives, </a:t>
            </a:r>
          </a:p>
          <a:p>
            <a:pPr lvl="1">
              <a:buClr>
                <a:srgbClr val="7E1B34"/>
              </a:buClr>
            </a:pPr>
            <a:r>
              <a:rPr lang="en-US" b="1">
                <a:latin typeface="Calibri" panose="020F0502020204030204" pitchFamily="34" charset="0"/>
                <a:cs typeface="Calibri" panose="020F0502020204030204" pitchFamily="34" charset="0"/>
              </a:rPr>
              <a:t>Poetic Drama:</a:t>
            </a:r>
            <a:r>
              <a:rPr lang="en-US">
                <a:latin typeface="Calibri" panose="020F0502020204030204" pitchFamily="34" charset="0"/>
                <a:cs typeface="Calibri" panose="020F0502020204030204" pitchFamily="34" charset="0"/>
              </a:rPr>
              <a:t> a heightened sense to the language – it operates on a different level and speaks to its listeners the same way a song or a piece of poetry does.</a:t>
            </a:r>
          </a:p>
        </p:txBody>
      </p:sp>
      <p:pic>
        <p:nvPicPr>
          <p:cNvPr id="8196" name="Picture 4" descr="Shakespeare's wordle | Poetry shakespeare, Verse, Shakespeare">
            <a:extLst>
              <a:ext uri="{FF2B5EF4-FFF2-40B4-BE49-F238E27FC236}">
                <a16:creationId xmlns:a16="http://schemas.microsoft.com/office/drawing/2014/main" id="{E6BF96C7-B057-489C-B38E-1EC78987AF1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96478" y="640080"/>
            <a:ext cx="6799706" cy="5252773"/>
          </a:xfrm>
          <a:prstGeom prst="rect">
            <a:avLst/>
          </a:prstGeom>
          <a:noFill/>
          <a:extLst>
            <a:ext uri="{909E8E84-426E-40DD-AFC4-6F175D3DCCD1}">
              <a14:hiddenFill xmlns:a14="http://schemas.microsoft.com/office/drawing/2010/main">
                <a:solidFill>
                  <a:srgbClr val="FFFFFF"/>
                </a:solidFill>
              </a14:hiddenFill>
            </a:ext>
          </a:extLst>
        </p:spPr>
      </p:pic>
      <p:sp>
        <p:nvSpPr>
          <p:cNvPr id="141" name="Freeform 14">
            <a:extLst>
              <a:ext uri="{FF2B5EF4-FFF2-40B4-BE49-F238E27FC236}">
                <a16:creationId xmlns:a16="http://schemas.microsoft.com/office/drawing/2014/main" id="{2A2CC818-8106-45C0-93D5-7051F99F2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5139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9220" name="Rectangle 70">
            <a:extLst>
              <a:ext uri="{FF2B5EF4-FFF2-40B4-BE49-F238E27FC236}">
                <a16:creationId xmlns:a16="http://schemas.microsoft.com/office/drawing/2014/main" id="{5F305C72-8769-4E0F-B31D-F4B1C9DC9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72583CFC-05A3-4743-9A2E-7C2095B8D4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9A751892-92F2-4CB4-BCAB-6D0AAF8F1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5934046E-4D7C-4AA6-8633-29944553F1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21462AB-19D6-42DB-A850-F35B82C7B8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208D8C07-9637-45D3-9E40-7C5C400778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883C90A1-D75A-4818-9F01-B4BF19D74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8808F87B-C4B8-4084-BD89-E41A1A44E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E7FC0B23-1372-4455-98CE-E0FC7FF99A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D14B79DD-45AC-487C-B361-0312B3C85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CDA09C7F-7AF3-4B6C-BC42-92780A682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FF7EBDD4-71BF-4FAF-B00B-444F9AE20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AF5E4290-F8B0-440E-A418-613A1552D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FF0BF04A-FCC8-42BF-AD17-10F0ACB44D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506F0A57-55BB-457C-9C8C-3DEE71009A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60DB408E-A426-4658-B39D-0BBF09463E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EFFABCA-CAA4-45E4-A7D4-DB3D2C864D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99494AF8-97E4-4473-AA6E-B4AB127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D05C67DC-0E54-4C69-90BE-8374C7E97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B2B38B94-E895-4324-B699-EEF28E052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41E77CC3-723C-4C87-A1BA-D8E35B8017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CC5757E8-4CBE-4EA3-98AF-96361C918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51E4772B-9FB7-4AC7-B352-C44489167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7F853444-696F-4B42-8C91-1F6EDD53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CD1A3085-30B0-496B-B9D3-55280769A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1B2519D7-F51F-4583-9B50-41B493C148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E1141E0-4F4D-4B40-BDB5-B2DD0FAEB3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ACD6AF5E-4FF5-40E2-AB5D-5CF4B1422E89}"/>
              </a:ext>
            </a:extLst>
          </p:cNvPr>
          <p:cNvSpPr>
            <a:spLocks noGrp="1"/>
          </p:cNvSpPr>
          <p:nvPr>
            <p:ph type="title"/>
          </p:nvPr>
        </p:nvSpPr>
        <p:spPr>
          <a:xfrm>
            <a:off x="6483096" y="624110"/>
            <a:ext cx="5021516" cy="1280890"/>
          </a:xfrm>
        </p:spPr>
        <p:txBody>
          <a:bodyPr>
            <a:normAutofit/>
          </a:bodyPr>
          <a:lstStyle/>
          <a:p>
            <a:r>
              <a:rPr lang="en-US" b="1" dirty="0">
                <a:latin typeface="Calibri" panose="020F0502020204030204" pitchFamily="34" charset="0"/>
                <a:cs typeface="Calibri" panose="020F0502020204030204" pitchFamily="34" charset="0"/>
              </a:rPr>
              <a:t>The Values of Poetic Drama</a:t>
            </a:r>
          </a:p>
        </p:txBody>
      </p:sp>
      <p:sp>
        <p:nvSpPr>
          <p:cNvPr id="101" name="Rectangle 100">
            <a:extLst>
              <a:ext uri="{FF2B5EF4-FFF2-40B4-BE49-F238E27FC236}">
                <a16:creationId xmlns:a16="http://schemas.microsoft.com/office/drawing/2014/main" id="{C5E0C91A-3F1D-43D7-9AB4-5D0A17D5C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3A6C27A1-A438-4EC6-93BF-EC26F29BB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9218" name="Picture 2" descr="These Gorgeous Worlds: A Midsummer Night's Dream at Chicago ...">
            <a:extLst>
              <a:ext uri="{FF2B5EF4-FFF2-40B4-BE49-F238E27FC236}">
                <a16:creationId xmlns:a16="http://schemas.microsoft.com/office/drawing/2014/main" id="{F0B96D74-2053-4E34-BEA7-9E5486A7E5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03" r="18857"/>
          <a:stretch/>
        </p:blipFill>
        <p:spPr bwMode="auto">
          <a:xfrm>
            <a:off x="-1554" y="1731"/>
            <a:ext cx="4655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ADF643E-88DC-4C94-9055-94A80525E08E}"/>
              </a:ext>
            </a:extLst>
          </p:cNvPr>
          <p:cNvSpPr>
            <a:spLocks noGrp="1"/>
          </p:cNvSpPr>
          <p:nvPr>
            <p:ph idx="1"/>
          </p:nvPr>
        </p:nvSpPr>
        <p:spPr>
          <a:xfrm>
            <a:off x="6128961" y="2133600"/>
            <a:ext cx="5375649" cy="4396142"/>
          </a:xfrm>
        </p:spPr>
        <p:txBody>
          <a:bodyPr>
            <a:normAutofit/>
          </a:bodyPr>
          <a:lstStyle/>
          <a:p>
            <a:r>
              <a:rPr lang="en-US" sz="2400" dirty="0">
                <a:latin typeface="Calibri" panose="020F0502020204030204" pitchFamily="34" charset="0"/>
                <a:cs typeface="Calibri" panose="020F0502020204030204" pitchFamily="34" charset="0"/>
              </a:rPr>
              <a:t>Shakespeare’s Language Prompts the Imagination in a Special Way:</a:t>
            </a:r>
          </a:p>
          <a:p>
            <a:pPr lvl="1"/>
            <a:r>
              <a:rPr lang="en-US" sz="2000" dirty="0">
                <a:latin typeface="Calibri" panose="020F0502020204030204" pitchFamily="34" charset="0"/>
                <a:cs typeface="Calibri" panose="020F0502020204030204" pitchFamily="34" charset="0"/>
              </a:rPr>
              <a:t>In Shakespeare's plays, we can be called upon to imagine the setting; to stretch our imagination to account for a magical character or a fantastical element.</a:t>
            </a:r>
          </a:p>
          <a:p>
            <a:pPr lvl="1"/>
            <a:r>
              <a:rPr lang="en-US" sz="2000" dirty="0">
                <a:latin typeface="Calibri" panose="020F0502020204030204" pitchFamily="34" charset="0"/>
                <a:cs typeface="Calibri" panose="020F0502020204030204" pitchFamily="34" charset="0"/>
              </a:rPr>
              <a:t>The </a:t>
            </a:r>
            <a:r>
              <a:rPr lang="en-US" sz="2000" i="1" dirty="0">
                <a:latin typeface="Calibri" panose="020F0502020204030204" pitchFamily="34" charset="0"/>
                <a:cs typeface="Calibri" panose="020F0502020204030204" pitchFamily="34" charset="0"/>
              </a:rPr>
              <a:t>requirement of imagination </a:t>
            </a:r>
            <a:r>
              <a:rPr lang="en-US" sz="2000" dirty="0">
                <a:latin typeface="Calibri" panose="020F0502020204030204" pitchFamily="34" charset="0"/>
                <a:cs typeface="Calibri" panose="020F0502020204030204" pitchFamily="34" charset="0"/>
              </a:rPr>
              <a:t>is a key element of Shakespeare's plays. </a:t>
            </a:r>
          </a:p>
          <a:p>
            <a:pPr lvl="1"/>
            <a:r>
              <a:rPr lang="en-US" sz="2000" b="1" dirty="0">
                <a:latin typeface="Calibri" panose="020F0502020204030204" pitchFamily="34" charset="0"/>
                <a:cs typeface="Calibri" panose="020F0502020204030204" pitchFamily="34" charset="0"/>
              </a:rPr>
              <a:t>Spoken </a:t>
            </a:r>
            <a:r>
              <a:rPr lang="en-US" sz="2000" b="1" dirty="0" err="1">
                <a:latin typeface="Calibri" panose="020F0502020204030204" pitchFamily="34" charset="0"/>
                <a:cs typeface="Calibri" panose="020F0502020204030204" pitchFamily="34" charset="0"/>
              </a:rPr>
              <a:t>dècor</a:t>
            </a:r>
            <a:r>
              <a:rPr lang="en-US" sz="2000" b="1"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settings that are described rather than demonstrated.</a:t>
            </a:r>
          </a:p>
        </p:txBody>
      </p:sp>
    </p:spTree>
    <p:extLst>
      <p:ext uri="{BB962C8B-B14F-4D97-AF65-F5344CB8AC3E}">
        <p14:creationId xmlns:p14="http://schemas.microsoft.com/office/powerpoint/2010/main" val="2781354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F2939F-0559-4077-9C64-6C08D8DEA766}"/>
              </a:ext>
            </a:extLst>
          </p:cNvPr>
          <p:cNvSpPr>
            <a:spLocks noGrp="1"/>
          </p:cNvSpPr>
          <p:nvPr>
            <p:ph type="title"/>
          </p:nvPr>
        </p:nvSpPr>
        <p:spPr>
          <a:xfrm>
            <a:off x="1259893" y="3101093"/>
            <a:ext cx="2454052" cy="3029344"/>
          </a:xfrm>
        </p:spPr>
        <p:txBody>
          <a:bodyPr>
            <a:normAutofit/>
          </a:bodyPr>
          <a:lstStyle/>
          <a:p>
            <a:r>
              <a:rPr lang="en-US" sz="3200">
                <a:solidFill>
                  <a:schemeClr val="bg1"/>
                </a:solidFill>
              </a:rPr>
              <a:t>Language</a:t>
            </a:r>
          </a:p>
        </p:txBody>
      </p:sp>
      <p:sp>
        <p:nvSpPr>
          <p:cNvPr id="10"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2" name="Rectangle 11">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6C14E2-6F74-4EB7-8BB0-585A598569F6}"/>
              </a:ext>
            </a:extLst>
          </p:cNvPr>
          <p:cNvSpPr>
            <a:spLocks noGrp="1"/>
          </p:cNvSpPr>
          <p:nvPr>
            <p:ph idx="1"/>
          </p:nvPr>
        </p:nvSpPr>
        <p:spPr>
          <a:xfrm>
            <a:off x="4592320" y="589722"/>
            <a:ext cx="6912291" cy="5861878"/>
          </a:xfrm>
        </p:spPr>
        <p:txBody>
          <a:bodyPr anchor="ctr">
            <a:normAutofit/>
          </a:bodyPr>
          <a:lstStyle/>
          <a:p>
            <a:r>
              <a:rPr lang="en-US" dirty="0"/>
              <a:t>Shakespeare wrote primarily in </a:t>
            </a:r>
            <a:r>
              <a:rPr lang="en-US" b="1" dirty="0"/>
              <a:t>blank verse </a:t>
            </a:r>
            <a:r>
              <a:rPr lang="en-US" dirty="0"/>
              <a:t>– </a:t>
            </a:r>
            <a:r>
              <a:rPr lang="en-US" i="1" dirty="0"/>
              <a:t>poetry that does not rhyme</a:t>
            </a:r>
            <a:endParaRPr lang="en-US" b="1" i="1" dirty="0"/>
          </a:p>
          <a:p>
            <a:r>
              <a:rPr lang="en-US" dirty="0"/>
              <a:t>Verse means that the lines have meter – a regular pattern of stressed syllables that occurs in the poetic line.</a:t>
            </a:r>
          </a:p>
          <a:p>
            <a:r>
              <a:rPr lang="en-US" dirty="0"/>
              <a:t>Blank verse means that the verse is unrhymed.</a:t>
            </a:r>
          </a:p>
          <a:p>
            <a:r>
              <a:rPr lang="en-US" dirty="0"/>
              <a:t>The meter Shakespeare uses – for the most part – is called </a:t>
            </a:r>
            <a:r>
              <a:rPr lang="en-US" b="1" dirty="0"/>
              <a:t>iambic/spondaic/trochaic pentameter</a:t>
            </a:r>
          </a:p>
          <a:p>
            <a:r>
              <a:rPr lang="en-US" dirty="0"/>
              <a:t>Shakespeare used </a:t>
            </a:r>
            <a:r>
              <a:rPr lang="en-US" b="1" dirty="0"/>
              <a:t>elisions</a:t>
            </a:r>
            <a:r>
              <a:rPr lang="en-US" dirty="0"/>
              <a:t> – eliding words – to make them fit the verse line. They’re ~ They are</a:t>
            </a:r>
          </a:p>
          <a:p>
            <a:r>
              <a:rPr lang="en-US" dirty="0"/>
              <a:t>Rhetorical patterns  were used such as : </a:t>
            </a:r>
            <a:r>
              <a:rPr lang="en-US" i="1" dirty="0"/>
              <a:t>alliteration – begins or ends with same consonant = Lovingly laughed, assonance – Repeating vowels = Laughed Happily, repetition of words or ideas, and antitheses – opposing words, actions, or ideas = To be or not to be..</a:t>
            </a:r>
            <a:r>
              <a:rPr lang="en-US" dirty="0"/>
              <a:t>.</a:t>
            </a:r>
          </a:p>
        </p:txBody>
      </p:sp>
    </p:spTree>
    <p:extLst>
      <p:ext uri="{BB962C8B-B14F-4D97-AF65-F5344CB8AC3E}">
        <p14:creationId xmlns:p14="http://schemas.microsoft.com/office/powerpoint/2010/main" val="3655498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EE23C-9CF4-4DA2-8F5C-96FBF10302AD}"/>
              </a:ext>
            </a:extLst>
          </p:cNvPr>
          <p:cNvSpPr>
            <a:spLocks noGrp="1"/>
          </p:cNvSpPr>
          <p:nvPr>
            <p:ph type="title"/>
          </p:nvPr>
        </p:nvSpPr>
        <p:spPr/>
        <p:txBody>
          <a:bodyPr/>
          <a:lstStyle/>
          <a:p>
            <a:r>
              <a:rPr lang="en-US" dirty="0"/>
              <a:t>Printing Conventions and Modern Editions</a:t>
            </a:r>
          </a:p>
        </p:txBody>
      </p:sp>
      <p:sp>
        <p:nvSpPr>
          <p:cNvPr id="3" name="Content Placeholder 2">
            <a:extLst>
              <a:ext uri="{FF2B5EF4-FFF2-40B4-BE49-F238E27FC236}">
                <a16:creationId xmlns:a16="http://schemas.microsoft.com/office/drawing/2014/main" id="{CDA5E658-E469-4036-80F7-4052F9551FD1}"/>
              </a:ext>
            </a:extLst>
          </p:cNvPr>
          <p:cNvSpPr>
            <a:spLocks noGrp="1"/>
          </p:cNvSpPr>
          <p:nvPr>
            <p:ph idx="1"/>
          </p:nvPr>
        </p:nvSpPr>
        <p:spPr/>
        <p:txBody>
          <a:bodyPr/>
          <a:lstStyle/>
          <a:p>
            <a:r>
              <a:rPr lang="en-US" dirty="0"/>
              <a:t>Early printed texts of Shakespeare's plays are very different than that of modern versions. </a:t>
            </a:r>
          </a:p>
          <a:p>
            <a:pPr lvl="1"/>
            <a:r>
              <a:rPr lang="en-US" dirty="0"/>
              <a:t>Changes in spelling, punctuation, abbreviations, and pronunciations. </a:t>
            </a:r>
          </a:p>
        </p:txBody>
      </p:sp>
    </p:spTree>
    <p:extLst>
      <p:ext uri="{BB962C8B-B14F-4D97-AF65-F5344CB8AC3E}">
        <p14:creationId xmlns:p14="http://schemas.microsoft.com/office/powerpoint/2010/main" val="1374215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1" y="69057"/>
            <a:ext cx="7313613" cy="868362"/>
          </a:xfrm>
        </p:spPr>
        <p:txBody>
          <a:bodyPr/>
          <a:lstStyle/>
          <a:p>
            <a:r>
              <a:rPr lang="en-US" dirty="0">
                <a:latin typeface="Calibri" panose="020F0502020204030204" pitchFamily="34" charset="0"/>
                <a:cs typeface="Calibri" panose="020F0502020204030204" pitchFamily="34" charset="0"/>
              </a:rPr>
              <a:t>Editions of Shakespeare’s Plays</a:t>
            </a:r>
          </a:p>
        </p:txBody>
      </p:sp>
      <p:sp>
        <p:nvSpPr>
          <p:cNvPr id="3" name="Content Placeholder 2"/>
          <p:cNvSpPr>
            <a:spLocks noGrp="1"/>
          </p:cNvSpPr>
          <p:nvPr>
            <p:ph idx="1"/>
          </p:nvPr>
        </p:nvSpPr>
        <p:spPr>
          <a:xfrm>
            <a:off x="1803371" y="1371600"/>
            <a:ext cx="4587904" cy="5122862"/>
          </a:xfrm>
        </p:spPr>
        <p:txBody>
          <a:bodyPr>
            <a:normAutofit/>
          </a:bodyPr>
          <a:lstStyle/>
          <a:p>
            <a:r>
              <a:rPr lang="en-US" sz="2400" dirty="0">
                <a:latin typeface="Calibri" panose="020F0502020204030204" pitchFamily="34" charset="0"/>
                <a:cs typeface="Calibri" panose="020F0502020204030204" pitchFamily="34" charset="0"/>
              </a:rPr>
              <a:t>Quarto</a:t>
            </a:r>
          </a:p>
          <a:p>
            <a:pPr lvl="1"/>
            <a:r>
              <a:rPr lang="en-US" sz="2000" dirty="0">
                <a:latin typeface="Calibri" panose="020F0502020204030204" pitchFamily="34" charset="0"/>
                <a:cs typeface="Calibri" panose="020F0502020204030204" pitchFamily="34" charset="0"/>
              </a:rPr>
              <a:t>each sheet is printed with eight pages of text, then folded two times to present four leaves/sheets of paper</a:t>
            </a:r>
          </a:p>
          <a:p>
            <a:r>
              <a:rPr lang="en-US" sz="2400" dirty="0">
                <a:latin typeface="Calibri" panose="020F0502020204030204" pitchFamily="34" charset="0"/>
                <a:cs typeface="Calibri" panose="020F0502020204030204" pitchFamily="34" charset="0"/>
              </a:rPr>
              <a:t>Folio</a:t>
            </a:r>
          </a:p>
          <a:p>
            <a:pPr lvl="1"/>
            <a:r>
              <a:rPr lang="en-US" sz="2000" dirty="0">
                <a:latin typeface="Calibri" panose="020F0502020204030204" pitchFamily="34" charset="0"/>
                <a:cs typeface="Calibri" panose="020F0502020204030204" pitchFamily="34" charset="0"/>
              </a:rPr>
              <a:t>Folding of the page or size of the book, </a:t>
            </a:r>
          </a:p>
          <a:p>
            <a:pPr lvl="2"/>
            <a:r>
              <a:rPr lang="en-US" sz="1800" dirty="0">
                <a:latin typeface="Calibri" panose="020F0502020204030204" pitchFamily="34" charset="0"/>
                <a:cs typeface="Calibri" panose="020F0502020204030204" pitchFamily="34" charset="0"/>
              </a:rPr>
              <a:t>1616 – complete works in the first folio</a:t>
            </a:r>
          </a:p>
          <a:p>
            <a:pPr lvl="2"/>
            <a:r>
              <a:rPr lang="en-US" sz="1800" dirty="0">
                <a:latin typeface="Calibri" panose="020F0502020204030204" pitchFamily="34" charset="0"/>
                <a:cs typeface="Calibri" panose="020F0502020204030204" pitchFamily="34" charset="0"/>
              </a:rPr>
              <a:t>Regarded as the most accurate and edited</a:t>
            </a:r>
          </a:p>
        </p:txBody>
      </p:sp>
      <p:pic>
        <p:nvPicPr>
          <p:cNvPr id="4" name="Picture 3" descr="folio.jpg"/>
          <p:cNvPicPr>
            <a:picLocks noChangeAspect="1"/>
          </p:cNvPicPr>
          <p:nvPr/>
        </p:nvPicPr>
        <p:blipFill>
          <a:blip r:embed="rId2"/>
          <a:stretch>
            <a:fillRect/>
          </a:stretch>
        </p:blipFill>
        <p:spPr>
          <a:xfrm>
            <a:off x="7264951" y="1076326"/>
            <a:ext cx="3383893" cy="529117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27632" y="624110"/>
            <a:ext cx="2487168" cy="5575523"/>
          </a:xfrm>
        </p:spPr>
        <p:txBody>
          <a:bodyPr>
            <a:normAutofit/>
          </a:bodyPr>
          <a:lstStyle/>
          <a:p>
            <a:r>
              <a:rPr lang="en-US" sz="3000" b="1">
                <a:latin typeface="Calibri" panose="020F0502020204030204" pitchFamily="34" charset="0"/>
                <a:cs typeface="Calibri" panose="020F0502020204030204" pitchFamily="34" charset="0"/>
              </a:rPr>
              <a:t>Acting Shakespeare’s Language</a:t>
            </a:r>
          </a:p>
        </p:txBody>
      </p:sp>
      <p:sp>
        <p:nvSpPr>
          <p:cNvPr id="3" name="Content Placeholder 2"/>
          <p:cNvSpPr>
            <a:spLocks noGrp="1"/>
          </p:cNvSpPr>
          <p:nvPr>
            <p:ph idx="1"/>
          </p:nvPr>
        </p:nvSpPr>
        <p:spPr>
          <a:xfrm>
            <a:off x="4894580" y="189264"/>
            <a:ext cx="6973570" cy="4694339"/>
          </a:xfrm>
        </p:spPr>
        <p:txBody>
          <a:bodyPr>
            <a:normAutofit/>
          </a:bodyPr>
          <a:lstStyle/>
          <a:p>
            <a:pPr>
              <a:lnSpc>
                <a:spcPct val="90000"/>
              </a:lnSpc>
            </a:pPr>
            <a:r>
              <a:rPr lang="en-US" dirty="0">
                <a:latin typeface="Calibri" panose="020F0502020204030204" pitchFamily="34" charset="0"/>
                <a:cs typeface="Calibri" panose="020F0502020204030204" pitchFamily="34" charset="0"/>
              </a:rPr>
              <a:t>Verse Vs Prose</a:t>
            </a:r>
          </a:p>
          <a:p>
            <a:pPr lvl="1">
              <a:lnSpc>
                <a:spcPct val="90000"/>
              </a:lnSpc>
            </a:pPr>
            <a:r>
              <a:rPr lang="en-US" sz="1800" dirty="0">
                <a:latin typeface="Calibri" panose="020F0502020204030204" pitchFamily="34" charset="0"/>
                <a:cs typeface="Calibri" panose="020F0502020204030204" pitchFamily="34" charset="0"/>
              </a:rPr>
              <a:t>Verse/Prose/Soliloquy</a:t>
            </a:r>
          </a:p>
          <a:p>
            <a:pPr lvl="2">
              <a:lnSpc>
                <a:spcPct val="90000"/>
              </a:lnSpc>
            </a:pPr>
            <a:r>
              <a:rPr lang="en-US" sz="1800" dirty="0">
                <a:latin typeface="Calibri" panose="020F0502020204030204" pitchFamily="34" charset="0"/>
                <a:cs typeface="Calibri" panose="020F0502020204030204" pitchFamily="34" charset="0"/>
              </a:rPr>
              <a:t>Scansion </a:t>
            </a:r>
          </a:p>
          <a:p>
            <a:pPr lvl="2">
              <a:lnSpc>
                <a:spcPct val="90000"/>
              </a:lnSpc>
            </a:pPr>
            <a:r>
              <a:rPr lang="en-US" sz="1800" dirty="0">
                <a:latin typeface="Calibri" panose="020F0502020204030204" pitchFamily="34" charset="0"/>
                <a:cs typeface="Calibri" panose="020F0502020204030204" pitchFamily="34" charset="0"/>
              </a:rPr>
              <a:t>Iambic Pentameter</a:t>
            </a:r>
          </a:p>
          <a:p>
            <a:pPr lvl="2">
              <a:lnSpc>
                <a:spcPct val="90000"/>
              </a:lnSpc>
            </a:pPr>
            <a:r>
              <a:rPr lang="en-US" sz="1800" dirty="0">
                <a:latin typeface="Calibri" panose="020F0502020204030204" pitchFamily="34" charset="0"/>
                <a:cs typeface="Calibri" panose="020F0502020204030204" pitchFamily="34" charset="0"/>
              </a:rPr>
              <a:t>Alliteration</a:t>
            </a:r>
          </a:p>
          <a:p>
            <a:pPr lvl="2">
              <a:lnSpc>
                <a:spcPct val="90000"/>
              </a:lnSpc>
            </a:pPr>
            <a:r>
              <a:rPr lang="en-US" sz="1800" dirty="0">
                <a:latin typeface="Calibri" panose="020F0502020204030204" pitchFamily="34" charset="0"/>
                <a:cs typeface="Calibri" panose="020F0502020204030204" pitchFamily="34" charset="0"/>
              </a:rPr>
              <a:t>Assonance</a:t>
            </a:r>
          </a:p>
          <a:p>
            <a:pPr lvl="2">
              <a:lnSpc>
                <a:spcPct val="90000"/>
              </a:lnSpc>
            </a:pPr>
            <a:r>
              <a:rPr lang="en-US" sz="1800" dirty="0">
                <a:latin typeface="Calibri" panose="020F0502020204030204" pitchFamily="34" charset="0"/>
                <a:cs typeface="Calibri" panose="020F0502020204030204" pitchFamily="34" charset="0"/>
              </a:rPr>
              <a:t>Onomatopoeia </a:t>
            </a:r>
          </a:p>
          <a:p>
            <a:pPr lvl="2">
              <a:lnSpc>
                <a:spcPct val="90000"/>
              </a:lnSpc>
            </a:pPr>
            <a:r>
              <a:rPr lang="en-US" sz="1800" dirty="0">
                <a:latin typeface="Calibri" panose="020F0502020204030204" pitchFamily="34" charset="0"/>
                <a:cs typeface="Calibri" panose="020F0502020204030204" pitchFamily="34" charset="0"/>
              </a:rPr>
              <a:t>Antithesis</a:t>
            </a:r>
          </a:p>
          <a:p>
            <a:pPr>
              <a:lnSpc>
                <a:spcPct val="90000"/>
              </a:lnSpc>
            </a:pPr>
            <a:r>
              <a:rPr lang="en-US" dirty="0">
                <a:latin typeface="Calibri" panose="020F0502020204030204" pitchFamily="34" charset="0"/>
                <a:cs typeface="Calibri" panose="020F0502020204030204" pitchFamily="34" charset="0"/>
              </a:rPr>
              <a:t>An iambic foot is an </a:t>
            </a:r>
            <a:r>
              <a:rPr lang="en-US" i="1" dirty="0">
                <a:latin typeface="Calibri" panose="020F0502020204030204" pitchFamily="34" charset="0"/>
                <a:cs typeface="Calibri" panose="020F0502020204030204" pitchFamily="34" charset="0"/>
              </a:rPr>
              <a:t>unstressed syllable </a:t>
            </a:r>
            <a:r>
              <a:rPr lang="en-US" dirty="0">
                <a:latin typeface="Calibri" panose="020F0502020204030204" pitchFamily="34" charset="0"/>
                <a:cs typeface="Calibri" panose="020F0502020204030204" pitchFamily="34" charset="0"/>
              </a:rPr>
              <a:t>followed by a </a:t>
            </a:r>
            <a:r>
              <a:rPr lang="en-US" i="1" dirty="0">
                <a:latin typeface="Calibri" panose="020F0502020204030204" pitchFamily="34" charset="0"/>
                <a:cs typeface="Calibri" panose="020F0502020204030204" pitchFamily="34" charset="0"/>
              </a:rPr>
              <a:t>stressed syllable</a:t>
            </a:r>
            <a:r>
              <a:rPr lang="en-US" dirty="0">
                <a:latin typeface="Calibri" panose="020F0502020204030204" pitchFamily="34" charset="0"/>
                <a:cs typeface="Calibri" panose="020F0502020204030204" pitchFamily="34" charset="0"/>
              </a:rPr>
              <a:t>. The rhythm can be written as:   da DUM (like a drum beat)</a:t>
            </a:r>
          </a:p>
          <a:p>
            <a:pPr lvl="1">
              <a:lnSpc>
                <a:spcPct val="90000"/>
              </a:lnSpc>
            </a:pPr>
            <a:r>
              <a:rPr lang="en-US" sz="1800" dirty="0">
                <a:latin typeface="Calibri" panose="020F0502020204030204" pitchFamily="34" charset="0"/>
                <a:cs typeface="Calibri" panose="020F0502020204030204" pitchFamily="34" charset="0"/>
              </a:rPr>
              <a:t>To be/ or not/ to be/that is/the question (feminine ending)</a:t>
            </a:r>
          </a:p>
          <a:p>
            <a:pPr>
              <a:lnSpc>
                <a:spcPct val="90000"/>
              </a:lnSpc>
            </a:pPr>
            <a:r>
              <a:rPr lang="en-US" dirty="0">
                <a:latin typeface="Calibri" panose="020F0502020204030204" pitchFamily="34" charset="0"/>
                <a:cs typeface="Calibri" panose="020F0502020204030204" pitchFamily="34" charset="0"/>
              </a:rPr>
              <a:t>Shakespeare’s plays were written to be performed and heard by an audience</a:t>
            </a:r>
            <a:endParaRPr lang="en-US" sz="1800" dirty="0"/>
          </a:p>
          <a:p>
            <a:pPr lvl="2">
              <a:lnSpc>
                <a:spcPct val="90000"/>
              </a:lnSpc>
            </a:pPr>
            <a:endParaRPr lang="en-US" sz="1500" dirty="0"/>
          </a:p>
        </p:txBody>
      </p:sp>
      <p:pic>
        <p:nvPicPr>
          <p:cNvPr id="10242" name="Picture 2" descr="Iambic Pentameter (Variants – I) | PoemShape">
            <a:extLst>
              <a:ext uri="{FF2B5EF4-FFF2-40B4-BE49-F238E27FC236}">
                <a16:creationId xmlns:a16="http://schemas.microsoft.com/office/drawing/2014/main" id="{63922316-C368-4B1B-AF88-D3E9312E6EC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16605" y="4931376"/>
            <a:ext cx="7975395" cy="17373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Alas, Poor Yorick - Hamlet (8/10) Movie CLIP (1990) HD">
            <a:hlinkClick r:id="" action="ppaction://media"/>
            <a:extLst>
              <a:ext uri="{FF2B5EF4-FFF2-40B4-BE49-F238E27FC236}">
                <a16:creationId xmlns:a16="http://schemas.microsoft.com/office/drawing/2014/main" id="{AF8017DD-C62E-4CB4-8CA6-6D6578BBDD14}"/>
              </a:ext>
            </a:extLst>
          </p:cNvPr>
          <p:cNvPicPr>
            <a:picLocks noRot="1" noChangeAspect="1"/>
          </p:cNvPicPr>
          <p:nvPr>
            <a:videoFile r:link="rId1"/>
          </p:nvPr>
        </p:nvPicPr>
        <p:blipFill>
          <a:blip r:embed="rId3"/>
          <a:stretch>
            <a:fillRect/>
          </a:stretch>
        </p:blipFill>
        <p:spPr>
          <a:xfrm>
            <a:off x="1432560" y="1196975"/>
            <a:ext cx="9489440" cy="5337810"/>
          </a:xfrm>
          <a:prstGeom prst="rect">
            <a:avLst/>
          </a:prstGeom>
        </p:spPr>
      </p:pic>
      <p:sp>
        <p:nvSpPr>
          <p:cNvPr id="6" name="Rectangle 5">
            <a:extLst>
              <a:ext uri="{FF2B5EF4-FFF2-40B4-BE49-F238E27FC236}">
                <a16:creationId xmlns:a16="http://schemas.microsoft.com/office/drawing/2014/main" id="{D34B8BA1-B94B-4303-BE3D-EBDA0BDF3152}"/>
              </a:ext>
            </a:extLst>
          </p:cNvPr>
          <p:cNvSpPr/>
          <p:nvPr/>
        </p:nvSpPr>
        <p:spPr>
          <a:xfrm>
            <a:off x="5102779" y="84355"/>
            <a:ext cx="1986441" cy="923330"/>
          </a:xfrm>
          <a:prstGeom prst="rect">
            <a:avLst/>
          </a:prstGeom>
          <a:noFill/>
        </p:spPr>
        <p:txBody>
          <a:bodyPr wrap="none" lIns="91440" tIns="45720" rIns="91440" bIns="45720">
            <a:spAutoFit/>
          </a:bodyPr>
          <a:lstStyle/>
          <a:p>
            <a:pPr algn="ctr"/>
            <a:r>
              <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Prose</a:t>
            </a:r>
          </a:p>
        </p:txBody>
      </p:sp>
    </p:spTree>
    <p:extLst>
      <p:ext uri="{BB962C8B-B14F-4D97-AF65-F5344CB8AC3E}">
        <p14:creationId xmlns:p14="http://schemas.microsoft.com/office/powerpoint/2010/main" val="36870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Henry V - Speech - Eve of Saint Crispin's Day - HD">
            <a:hlinkClick r:id="" action="ppaction://media"/>
            <a:extLst>
              <a:ext uri="{FF2B5EF4-FFF2-40B4-BE49-F238E27FC236}">
                <a16:creationId xmlns:a16="http://schemas.microsoft.com/office/drawing/2014/main" id="{F250BE54-4E10-42EA-B7F9-4C194AA2EA7F}"/>
              </a:ext>
            </a:extLst>
          </p:cNvPr>
          <p:cNvPicPr>
            <a:picLocks noRot="1" noChangeAspect="1"/>
          </p:cNvPicPr>
          <p:nvPr>
            <a:videoFile r:link="rId1"/>
          </p:nvPr>
        </p:nvPicPr>
        <p:blipFill>
          <a:blip r:embed="rId3"/>
          <a:stretch>
            <a:fillRect/>
          </a:stretch>
        </p:blipFill>
        <p:spPr>
          <a:xfrm>
            <a:off x="1457325" y="1204020"/>
            <a:ext cx="9772650" cy="5497115"/>
          </a:xfrm>
          <a:prstGeom prst="rect">
            <a:avLst/>
          </a:prstGeom>
        </p:spPr>
      </p:pic>
      <p:sp>
        <p:nvSpPr>
          <p:cNvPr id="5" name="Rectangle 4">
            <a:extLst>
              <a:ext uri="{FF2B5EF4-FFF2-40B4-BE49-F238E27FC236}">
                <a16:creationId xmlns:a16="http://schemas.microsoft.com/office/drawing/2014/main" id="{99F940C4-02DE-4F50-8DDA-F05067B41A5A}"/>
              </a:ext>
            </a:extLst>
          </p:cNvPr>
          <p:cNvSpPr/>
          <p:nvPr/>
        </p:nvSpPr>
        <p:spPr>
          <a:xfrm>
            <a:off x="5006599" y="280690"/>
            <a:ext cx="2178802"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VERSE</a:t>
            </a:r>
          </a:p>
        </p:txBody>
      </p:sp>
    </p:spTree>
    <p:extLst>
      <p:ext uri="{BB962C8B-B14F-4D97-AF65-F5344CB8AC3E}">
        <p14:creationId xmlns:p14="http://schemas.microsoft.com/office/powerpoint/2010/main" val="224977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atMod val="92000"/>
                <a:lumMod val="120000"/>
              </a:schemeClr>
            </a:gs>
            <a:gs pos="100000">
              <a:schemeClr val="bg1">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1268" name="Rectangle 134">
            <a:extLst>
              <a:ext uri="{FF2B5EF4-FFF2-40B4-BE49-F238E27FC236}">
                <a16:creationId xmlns:a16="http://schemas.microsoft.com/office/drawing/2014/main" id="{2B258D2B-6AC3-4B3A-A87C-FD7E65178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266" name="Picture 2" descr="Shakespeare for the Holidays - Staunton">
            <a:extLst>
              <a:ext uri="{FF2B5EF4-FFF2-40B4-BE49-F238E27FC236}">
                <a16:creationId xmlns:a16="http://schemas.microsoft.com/office/drawing/2014/main" id="{44A48A63-3414-4D80-81D1-D1B08B550C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56" r="19720" b="-1"/>
          <a:stretch/>
        </p:blipFill>
        <p:spPr bwMode="auto">
          <a:xfrm>
            <a:off x="1" y="10"/>
            <a:ext cx="7574440" cy="6857990"/>
          </a:xfrm>
          <a:prstGeom prst="rect">
            <a:avLst/>
          </a:prstGeom>
          <a:noFill/>
          <a:extLst>
            <a:ext uri="{909E8E84-426E-40DD-AFC4-6F175D3DCCD1}">
              <a14:hiddenFill xmlns:a14="http://schemas.microsoft.com/office/drawing/2010/main">
                <a:solidFill>
                  <a:srgbClr val="FFFFFF"/>
                </a:solidFill>
              </a14:hiddenFill>
            </a:ext>
          </a:extLst>
        </p:spPr>
      </p:pic>
      <p:sp>
        <p:nvSpPr>
          <p:cNvPr id="137" name="Freeform 5">
            <a:extLst>
              <a:ext uri="{FF2B5EF4-FFF2-40B4-BE49-F238E27FC236}">
                <a16:creationId xmlns:a16="http://schemas.microsoft.com/office/drawing/2014/main" id="{8D55DD8B-9BF9-4B91-A22D-2D3F2AEFF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341BD642-360B-4249-95C0-A64A29498ED6}"/>
              </a:ext>
            </a:extLst>
          </p:cNvPr>
          <p:cNvSpPr>
            <a:spLocks noGrp="1"/>
          </p:cNvSpPr>
          <p:nvPr>
            <p:ph type="title"/>
          </p:nvPr>
        </p:nvSpPr>
        <p:spPr>
          <a:xfrm>
            <a:off x="541867" y="787400"/>
            <a:ext cx="7145866" cy="778933"/>
          </a:xfrm>
        </p:spPr>
        <p:txBody>
          <a:bodyPr anchor="ctr">
            <a:normAutofit/>
          </a:bodyPr>
          <a:lstStyle/>
          <a:p>
            <a:r>
              <a:rPr lang="en-US" sz="3200" b="1">
                <a:solidFill>
                  <a:srgbClr val="FEFFFF"/>
                </a:solidFill>
                <a:latin typeface="Calibri" panose="020F0502020204030204" pitchFamily="34" charset="0"/>
                <a:cs typeface="Calibri" panose="020F0502020204030204" pitchFamily="34" charset="0"/>
              </a:rPr>
              <a:t>Interpreting Shakespeare</a:t>
            </a:r>
          </a:p>
        </p:txBody>
      </p:sp>
      <p:sp>
        <p:nvSpPr>
          <p:cNvPr id="3" name="Content Placeholder 2">
            <a:extLst>
              <a:ext uri="{FF2B5EF4-FFF2-40B4-BE49-F238E27FC236}">
                <a16:creationId xmlns:a16="http://schemas.microsoft.com/office/drawing/2014/main" id="{4D0DCE7E-D4C2-4B8D-BF6C-AE7C7FBFE1DF}"/>
              </a:ext>
            </a:extLst>
          </p:cNvPr>
          <p:cNvSpPr>
            <a:spLocks noGrp="1"/>
          </p:cNvSpPr>
          <p:nvPr>
            <p:ph idx="1"/>
          </p:nvPr>
        </p:nvSpPr>
        <p:spPr>
          <a:xfrm>
            <a:off x="7860770" y="2017668"/>
            <a:ext cx="3750205" cy="3857816"/>
          </a:xfrm>
        </p:spPr>
        <p:txBody>
          <a:bodyPr>
            <a:normAutofit/>
          </a:bodyPr>
          <a:lstStyle/>
          <a:p>
            <a:r>
              <a:rPr lang="en-US" dirty="0">
                <a:solidFill>
                  <a:schemeClr val="tx1">
                    <a:lumMod val="95000"/>
                    <a:lumOff val="5000"/>
                  </a:schemeClr>
                </a:solidFill>
                <a:latin typeface="Calibri" panose="020F0502020204030204" pitchFamily="34" charset="0"/>
                <a:cs typeface="Calibri" panose="020F0502020204030204" pitchFamily="34" charset="0"/>
              </a:rPr>
              <a:t>Because Shakespeare is such a presence in the theatre and the culture, the plays can become a bit like a blank canvas onto which modern practitioners can invent new worlds around the play. </a:t>
            </a:r>
          </a:p>
          <a:p>
            <a:r>
              <a:rPr lang="en-US" dirty="0">
                <a:solidFill>
                  <a:schemeClr val="tx1">
                    <a:lumMod val="95000"/>
                    <a:lumOff val="5000"/>
                  </a:schemeClr>
                </a:solidFill>
                <a:latin typeface="Calibri" panose="020F0502020204030204" pitchFamily="34" charset="0"/>
                <a:cs typeface="Calibri" panose="020F0502020204030204" pitchFamily="34" charset="0"/>
              </a:rPr>
              <a:t>Shakespeare’s </a:t>
            </a:r>
            <a:r>
              <a:rPr lang="en-US" b="1" dirty="0">
                <a:solidFill>
                  <a:schemeClr val="tx1">
                    <a:lumMod val="95000"/>
                    <a:lumOff val="5000"/>
                  </a:schemeClr>
                </a:solidFill>
                <a:latin typeface="Calibri" panose="020F0502020204030204" pitchFamily="34" charset="0"/>
                <a:cs typeface="Calibri" panose="020F0502020204030204" pitchFamily="34" charset="0"/>
              </a:rPr>
              <a:t>Globe Theatre </a:t>
            </a:r>
            <a:r>
              <a:rPr lang="en-US" dirty="0">
                <a:solidFill>
                  <a:schemeClr val="tx1">
                    <a:lumMod val="95000"/>
                    <a:lumOff val="5000"/>
                  </a:schemeClr>
                </a:solidFill>
                <a:latin typeface="Calibri" panose="020F0502020204030204" pitchFamily="34" charset="0"/>
                <a:cs typeface="Calibri" panose="020F0502020204030204" pitchFamily="34" charset="0"/>
              </a:rPr>
              <a:t>in London and the American Shakespeare Center’s </a:t>
            </a:r>
            <a:r>
              <a:rPr lang="en-US" b="1" dirty="0" err="1">
                <a:solidFill>
                  <a:schemeClr val="tx1">
                    <a:lumMod val="95000"/>
                    <a:lumOff val="5000"/>
                  </a:schemeClr>
                </a:solidFill>
                <a:latin typeface="Calibri" panose="020F0502020204030204" pitchFamily="34" charset="0"/>
                <a:cs typeface="Calibri" panose="020F0502020204030204" pitchFamily="34" charset="0"/>
              </a:rPr>
              <a:t>Blackfriars</a:t>
            </a:r>
            <a:r>
              <a:rPr lang="en-US" b="1" dirty="0">
                <a:solidFill>
                  <a:schemeClr val="tx1">
                    <a:lumMod val="95000"/>
                    <a:lumOff val="5000"/>
                  </a:schemeClr>
                </a:solidFill>
                <a:latin typeface="Calibri" panose="020F0502020204030204" pitchFamily="34" charset="0"/>
                <a:cs typeface="Calibri" panose="020F0502020204030204" pitchFamily="34" charset="0"/>
              </a:rPr>
              <a:t> Playhouse</a:t>
            </a:r>
            <a:r>
              <a:rPr lang="en-US" dirty="0">
                <a:solidFill>
                  <a:schemeClr val="tx1">
                    <a:lumMod val="95000"/>
                    <a:lumOff val="5000"/>
                  </a:schemeClr>
                </a:solidFill>
                <a:latin typeface="Calibri" panose="020F0502020204030204" pitchFamily="34" charset="0"/>
                <a:cs typeface="Calibri" panose="020F0502020204030204" pitchFamily="34" charset="0"/>
              </a:rPr>
              <a:t> in Staunton, Virginia often attempt to present Shakespeare’s  plays in an “original” setting.</a:t>
            </a:r>
          </a:p>
        </p:txBody>
      </p:sp>
    </p:spTree>
    <p:extLst>
      <p:ext uri="{BB962C8B-B14F-4D97-AF65-F5344CB8AC3E}">
        <p14:creationId xmlns:p14="http://schemas.microsoft.com/office/powerpoint/2010/main" val="402203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3B21-171F-493B-B9DA-EB83BFAA7067}"/>
              </a:ext>
            </a:extLst>
          </p:cNvPr>
          <p:cNvSpPr>
            <a:spLocks noGrp="1"/>
          </p:cNvSpPr>
          <p:nvPr>
            <p:ph type="title"/>
          </p:nvPr>
        </p:nvSpPr>
        <p:spPr>
          <a:xfrm>
            <a:off x="2592925" y="624110"/>
            <a:ext cx="8911687" cy="1280890"/>
          </a:xfrm>
        </p:spPr>
        <p:txBody>
          <a:bodyPr/>
          <a:lstStyle/>
          <a:p>
            <a:r>
              <a:rPr lang="en-US" dirty="0">
                <a:latin typeface="Calibri" panose="020F0502020204030204" pitchFamily="34" charset="0"/>
                <a:cs typeface="Calibri" panose="020F0502020204030204" pitchFamily="34" charset="0"/>
              </a:rPr>
              <a:t>Chapter Eight – “The World of Shakespeare”</a:t>
            </a:r>
          </a:p>
        </p:txBody>
      </p:sp>
      <p:sp>
        <p:nvSpPr>
          <p:cNvPr id="3" name="Content Placeholder 2">
            <a:extLst>
              <a:ext uri="{FF2B5EF4-FFF2-40B4-BE49-F238E27FC236}">
                <a16:creationId xmlns:a16="http://schemas.microsoft.com/office/drawing/2014/main" id="{D4D57818-D0E4-486E-B2B5-738A10A2C9C7}"/>
              </a:ext>
            </a:extLst>
          </p:cNvPr>
          <p:cNvSpPr>
            <a:spLocks noGrp="1"/>
          </p:cNvSpPr>
          <p:nvPr>
            <p:ph idx="1"/>
          </p:nvPr>
        </p:nvSpPr>
        <p:spPr/>
        <p:txBody>
          <a:bodyPr>
            <a:normAutofit/>
          </a:bodyPr>
          <a:lstStyle/>
          <a:p>
            <a:r>
              <a:rPr lang="en-US" sz="3200" dirty="0">
                <a:latin typeface="Calibri" panose="020F0502020204030204" pitchFamily="34" charset="0"/>
                <a:cs typeface="Calibri" panose="020F0502020204030204" pitchFamily="34" charset="0"/>
              </a:rPr>
              <a:t>This chapter explores the life and theatrical influence of William Shakespeare by looking at his early life, examining his style of writing in poetic verse, and interpreting his plays.</a:t>
            </a:r>
          </a:p>
        </p:txBody>
      </p:sp>
    </p:spTree>
    <p:extLst>
      <p:ext uri="{BB962C8B-B14F-4D97-AF65-F5344CB8AC3E}">
        <p14:creationId xmlns:p14="http://schemas.microsoft.com/office/powerpoint/2010/main" val="41850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F305C72-8769-4E0F-B31D-F4B1C9DC9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72583CFC-05A3-4743-9A2E-7C2095B8D4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9A751892-92F2-4CB4-BCAB-6D0AAF8F1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5934046E-4D7C-4AA6-8633-29944553F1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21462AB-19D6-42DB-A850-F35B82C7B8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208D8C07-9637-45D3-9E40-7C5C400778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883C90A1-D75A-4818-9F01-B4BF19D74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8808F87B-C4B8-4084-BD89-E41A1A44E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E7FC0B23-1372-4455-98CE-E0FC7FF99A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D14B79DD-45AC-487C-B361-0312B3C85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CDA09C7F-7AF3-4B6C-BC42-92780A682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FF7EBDD4-71BF-4FAF-B00B-444F9AE20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AF5E4290-F8B0-440E-A418-613A1552D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FF0BF04A-FCC8-42BF-AD17-10F0ACB44D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506F0A57-55BB-457C-9C8C-3DEE71009A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60DB408E-A426-4658-B39D-0BBF09463E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EFFABCA-CAA4-45E4-A7D4-DB3D2C864D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99494AF8-97E4-4473-AA6E-B4AB127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D05C67DC-0E54-4C69-90BE-8374C7E97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B2B38B94-E895-4324-B699-EEF28E052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41E77CC3-723C-4C87-A1BA-D8E35B8017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CC5757E8-4CBE-4EA3-98AF-96361C918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51E4772B-9FB7-4AC7-B352-C44489167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7F853444-696F-4B42-8C91-1F6EDD53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CD1A3085-30B0-496B-B9D3-55280769A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1B2519D7-F51F-4583-9B50-41B493C148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E1141E0-4F4D-4B40-BDB5-B2DD0FAEB3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EDF98501-6832-440E-8DCC-B89B03BC40B2}"/>
              </a:ext>
            </a:extLst>
          </p:cNvPr>
          <p:cNvSpPr>
            <a:spLocks noGrp="1"/>
          </p:cNvSpPr>
          <p:nvPr>
            <p:ph type="title"/>
          </p:nvPr>
        </p:nvSpPr>
        <p:spPr>
          <a:xfrm>
            <a:off x="6483096" y="624110"/>
            <a:ext cx="5021516" cy="1280890"/>
          </a:xfrm>
        </p:spPr>
        <p:txBody>
          <a:bodyPr>
            <a:normAutofit/>
          </a:bodyPr>
          <a:lstStyle/>
          <a:p>
            <a:r>
              <a:rPr lang="en-US" b="1" dirty="0">
                <a:latin typeface="Calibri" panose="020F0502020204030204" pitchFamily="34" charset="0"/>
                <a:cs typeface="Calibri" panose="020F0502020204030204" pitchFamily="34" charset="0"/>
              </a:rPr>
              <a:t>Stagecraft</a:t>
            </a:r>
          </a:p>
        </p:txBody>
      </p:sp>
      <p:sp>
        <p:nvSpPr>
          <p:cNvPr id="101" name="Rectangle 100">
            <a:extLst>
              <a:ext uri="{FF2B5EF4-FFF2-40B4-BE49-F238E27FC236}">
                <a16:creationId xmlns:a16="http://schemas.microsoft.com/office/drawing/2014/main" id="{C5E0C91A-3F1D-43D7-9AB4-5D0A17D5C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3A6C27A1-A438-4EC6-93BF-EC26F29BB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12290" name="Picture 2" descr="Shakespeares stagecraft | Renaissance and early modern literature ...">
            <a:extLst>
              <a:ext uri="{FF2B5EF4-FFF2-40B4-BE49-F238E27FC236}">
                <a16:creationId xmlns:a16="http://schemas.microsoft.com/office/drawing/2014/main" id="{B5C90E2D-1D25-4135-8DA5-D22F84F355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320"/>
          <a:stretch/>
        </p:blipFill>
        <p:spPr bwMode="auto">
          <a:xfrm>
            <a:off x="-1554" y="1731"/>
            <a:ext cx="4655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2588A10-1E99-4060-9EE1-30455B6FB316}"/>
              </a:ext>
            </a:extLst>
          </p:cNvPr>
          <p:cNvSpPr>
            <a:spLocks noGrp="1"/>
          </p:cNvSpPr>
          <p:nvPr>
            <p:ph idx="1"/>
          </p:nvPr>
        </p:nvSpPr>
        <p:spPr>
          <a:xfrm>
            <a:off x="6438191" y="2133600"/>
            <a:ext cx="5066419" cy="3777622"/>
          </a:xfrm>
        </p:spPr>
        <p:txBody>
          <a:bodyPr>
            <a:normAutofit/>
          </a:bodyPr>
          <a:lstStyle/>
          <a:p>
            <a:pPr>
              <a:lnSpc>
                <a:spcPct val="90000"/>
              </a:lnSpc>
            </a:pPr>
            <a:r>
              <a:rPr lang="en-US">
                <a:latin typeface="Calibri" panose="020F0502020204030204" pitchFamily="34" charset="0"/>
                <a:cs typeface="Calibri" panose="020F0502020204030204" pitchFamily="34" charset="0"/>
              </a:rPr>
              <a:t>In addition to understanding Shakespeare’s language and how modern editions can affect how we read and perform his plays, it can be helpful to understand how Shakespeare made theatre, and how that stagecraft can provide insight for performance. There were many conditions for which Shakespeare wrote, but there are some that can strongly affect production choices:</a:t>
            </a:r>
          </a:p>
          <a:p>
            <a:pPr lvl="1">
              <a:lnSpc>
                <a:spcPct val="90000"/>
              </a:lnSpc>
            </a:pPr>
            <a:r>
              <a:rPr lang="en-US">
                <a:latin typeface="Calibri" panose="020F0502020204030204" pitchFamily="34" charset="0"/>
                <a:cs typeface="Calibri" panose="020F0502020204030204" pitchFamily="34" charset="0"/>
              </a:rPr>
              <a:t>Universal Lighting</a:t>
            </a:r>
          </a:p>
          <a:p>
            <a:pPr lvl="1">
              <a:lnSpc>
                <a:spcPct val="90000"/>
              </a:lnSpc>
            </a:pPr>
            <a:r>
              <a:rPr lang="en-US">
                <a:latin typeface="Calibri" panose="020F0502020204030204" pitchFamily="34" charset="0"/>
                <a:cs typeface="Calibri" panose="020F0502020204030204" pitchFamily="34" charset="0"/>
              </a:rPr>
              <a:t>Song and Dance</a:t>
            </a:r>
          </a:p>
          <a:p>
            <a:pPr lvl="1">
              <a:lnSpc>
                <a:spcPct val="90000"/>
              </a:lnSpc>
            </a:pPr>
            <a:r>
              <a:rPr lang="en-US">
                <a:latin typeface="Calibri" panose="020F0502020204030204" pitchFamily="34" charset="0"/>
                <a:cs typeface="Calibri" panose="020F0502020204030204" pitchFamily="34" charset="0"/>
              </a:rPr>
              <a:t>Casting</a:t>
            </a:r>
          </a:p>
          <a:p>
            <a:pPr lvl="1">
              <a:lnSpc>
                <a:spcPct val="90000"/>
              </a:lnSpc>
            </a:pPr>
            <a:r>
              <a:rPr lang="en-US">
                <a:latin typeface="Calibri" panose="020F0502020204030204" pitchFamily="34" charset="0"/>
                <a:cs typeface="Calibri" panose="020F0502020204030204" pitchFamily="34" charset="0"/>
              </a:rPr>
              <a:t>Embedded Stage Directions</a:t>
            </a:r>
          </a:p>
        </p:txBody>
      </p:sp>
    </p:spTree>
    <p:extLst>
      <p:ext uri="{BB962C8B-B14F-4D97-AF65-F5344CB8AC3E}">
        <p14:creationId xmlns:p14="http://schemas.microsoft.com/office/powerpoint/2010/main" val="4132825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B1B46D-838F-47D9-BEF7-162D555362EB}"/>
              </a:ext>
            </a:extLst>
          </p:cNvPr>
          <p:cNvSpPr txBox="1"/>
          <p:nvPr/>
        </p:nvSpPr>
        <p:spPr>
          <a:xfrm>
            <a:off x="2111579" y="541701"/>
            <a:ext cx="5565572" cy="5693866"/>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William Shakespeare remains, by far, the most produced playwright in the world. Many consider him to be the greatest writer and dramatist in the English language.</a:t>
            </a: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Shakespeare can be considered in two main ways: </a:t>
            </a:r>
          </a:p>
          <a:p>
            <a:pPr marL="514350" indent="-514350">
              <a:buAutoNum type="arabicPeriod"/>
            </a:pPr>
            <a:r>
              <a:rPr lang="en-US" sz="2800" dirty="0">
                <a:latin typeface="Calibri" panose="020F0502020204030204" pitchFamily="34" charset="0"/>
                <a:cs typeface="Calibri" panose="020F0502020204030204" pitchFamily="34" charset="0"/>
              </a:rPr>
              <a:t>a historical presence, </a:t>
            </a:r>
          </a:p>
          <a:p>
            <a:pPr marL="514350" indent="-514350">
              <a:buAutoNum type="arabicPeriod"/>
            </a:pPr>
            <a:r>
              <a:rPr lang="en-US" sz="2800" dirty="0">
                <a:latin typeface="Calibri" panose="020F0502020204030204" pitchFamily="34" charset="0"/>
                <a:cs typeface="Calibri" panose="020F0502020204030204" pitchFamily="34" charset="0"/>
              </a:rPr>
              <a:t>A figure whose work sits at the heart of today’s theatrical and cultural practices. </a:t>
            </a:r>
          </a:p>
        </p:txBody>
      </p:sp>
      <p:pic>
        <p:nvPicPr>
          <p:cNvPr id="3" name="Picture 2" descr="250px-Shakespeare.jpg">
            <a:extLst>
              <a:ext uri="{FF2B5EF4-FFF2-40B4-BE49-F238E27FC236}">
                <a16:creationId xmlns:a16="http://schemas.microsoft.com/office/drawing/2014/main" id="{1CED1E24-AC27-4CB7-917E-AAEBA1FAF7D3}"/>
              </a:ext>
            </a:extLst>
          </p:cNvPr>
          <p:cNvPicPr>
            <a:picLocks noChangeAspect="1"/>
          </p:cNvPicPr>
          <p:nvPr/>
        </p:nvPicPr>
        <p:blipFill>
          <a:blip r:embed="rId2"/>
          <a:stretch>
            <a:fillRect/>
          </a:stretch>
        </p:blipFill>
        <p:spPr>
          <a:xfrm>
            <a:off x="7925575" y="955040"/>
            <a:ext cx="4013826" cy="5201920"/>
          </a:xfrm>
          <a:prstGeom prst="rect">
            <a:avLst/>
          </a:prstGeom>
          <a:ln>
            <a:noFill/>
          </a:ln>
          <a:effectLst>
            <a:softEdge rad="112500"/>
          </a:effectLst>
        </p:spPr>
      </p:pic>
    </p:spTree>
    <p:extLst>
      <p:ext uri="{BB962C8B-B14F-4D97-AF65-F5344CB8AC3E}">
        <p14:creationId xmlns:p14="http://schemas.microsoft.com/office/powerpoint/2010/main" val="21900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B2EC7880-C5D9-40A8-A6B0-3198AD07AD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4619543" cy="6854038"/>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FE2E0F-0F57-410A-9682-7B201F7AD671}"/>
              </a:ext>
            </a:extLst>
          </p:cNvPr>
          <p:cNvSpPr>
            <a:spLocks noGrp="1"/>
          </p:cNvSpPr>
          <p:nvPr>
            <p:ph type="title"/>
          </p:nvPr>
        </p:nvSpPr>
        <p:spPr>
          <a:xfrm>
            <a:off x="101600" y="162560"/>
            <a:ext cx="3811016" cy="1259894"/>
          </a:xfrm>
        </p:spPr>
        <p:txBody>
          <a:bodyPr>
            <a:normAutofit/>
          </a:bodyPr>
          <a:lstStyle/>
          <a:p>
            <a:r>
              <a:rPr lang="en-US" dirty="0">
                <a:solidFill>
                  <a:schemeClr val="tx1"/>
                </a:solidFill>
                <a:latin typeface="Calibri" panose="020F0502020204030204" pitchFamily="34" charset="0"/>
                <a:cs typeface="Calibri" panose="020F0502020204030204" pitchFamily="34" charset="0"/>
              </a:rPr>
              <a:t>Who Was Shakespeare?</a:t>
            </a:r>
          </a:p>
        </p:txBody>
      </p:sp>
      <p:sp>
        <p:nvSpPr>
          <p:cNvPr id="3" name="Content Placeholder 2">
            <a:extLst>
              <a:ext uri="{FF2B5EF4-FFF2-40B4-BE49-F238E27FC236}">
                <a16:creationId xmlns:a16="http://schemas.microsoft.com/office/drawing/2014/main" id="{D03FB926-9C1D-4505-9C3C-E01DC14D81C7}"/>
              </a:ext>
            </a:extLst>
          </p:cNvPr>
          <p:cNvSpPr>
            <a:spLocks noGrp="1"/>
          </p:cNvSpPr>
          <p:nvPr>
            <p:ph idx="1"/>
          </p:nvPr>
        </p:nvSpPr>
        <p:spPr>
          <a:xfrm>
            <a:off x="0" y="1422454"/>
            <a:ext cx="4429760" cy="5171386"/>
          </a:xfrm>
        </p:spPr>
        <p:txBody>
          <a:bodyPr>
            <a:normAutofit/>
          </a:bodyPr>
          <a:lstStyle/>
          <a:p>
            <a:pPr>
              <a:lnSpc>
                <a:spcPct val="90000"/>
              </a:lnSpc>
            </a:pPr>
            <a:r>
              <a:rPr lang="en-US" dirty="0">
                <a:latin typeface="Calibri" panose="020F0502020204030204" pitchFamily="34" charset="0"/>
                <a:cs typeface="Calibri" panose="020F0502020204030204" pitchFamily="34" charset="0"/>
              </a:rPr>
              <a:t>Shakespeare was born on or around April 23, 1564 and grew up in Stratfor-upon-Avon.</a:t>
            </a:r>
          </a:p>
          <a:p>
            <a:pPr>
              <a:lnSpc>
                <a:spcPct val="90000"/>
              </a:lnSpc>
            </a:pPr>
            <a:r>
              <a:rPr lang="en-US" dirty="0">
                <a:latin typeface="Calibri" panose="020F0502020204030204" pitchFamily="34" charset="0"/>
                <a:cs typeface="Calibri" panose="020F0502020204030204" pitchFamily="34" charset="0"/>
              </a:rPr>
              <a:t>At age eighteen, he married Anne Hathaway, about eight years his senior. </a:t>
            </a:r>
          </a:p>
          <a:p>
            <a:pPr>
              <a:lnSpc>
                <a:spcPct val="90000"/>
              </a:lnSpc>
            </a:pPr>
            <a:r>
              <a:rPr lang="en-US" dirty="0">
                <a:latin typeface="Calibri" panose="020F0502020204030204" pitchFamily="34" charset="0"/>
                <a:cs typeface="Calibri" panose="020F0502020204030204" pitchFamily="34" charset="0"/>
              </a:rPr>
              <a:t>He left Stratford-upon-Avon to pursue a career in London. </a:t>
            </a:r>
          </a:p>
          <a:p>
            <a:pPr>
              <a:lnSpc>
                <a:spcPct val="90000"/>
              </a:lnSpc>
            </a:pPr>
            <a:r>
              <a:rPr lang="en-US" dirty="0">
                <a:latin typeface="Calibri" panose="020F0502020204030204" pitchFamily="34" charset="0"/>
                <a:cs typeface="Calibri" panose="020F0502020204030204" pitchFamily="34" charset="0"/>
              </a:rPr>
              <a:t>Scholars widely acknowledge his arrival on the London theater scene in 1592. </a:t>
            </a:r>
          </a:p>
          <a:p>
            <a:pPr>
              <a:lnSpc>
                <a:spcPct val="90000"/>
              </a:lnSpc>
            </a:pPr>
            <a:r>
              <a:rPr lang="en-US" dirty="0">
                <a:latin typeface="Calibri" panose="020F0502020204030204" pitchFamily="34" charset="0"/>
                <a:cs typeface="Calibri" panose="020F0502020204030204" pitchFamily="34" charset="0"/>
              </a:rPr>
              <a:t>His play </a:t>
            </a:r>
            <a:r>
              <a:rPr lang="en-US" i="1" dirty="0">
                <a:latin typeface="Calibri" panose="020F0502020204030204" pitchFamily="34" charset="0"/>
                <a:cs typeface="Calibri" panose="020F0502020204030204" pitchFamily="34" charset="0"/>
              </a:rPr>
              <a:t>Henry VI </a:t>
            </a:r>
            <a:r>
              <a:rPr lang="en-US" dirty="0">
                <a:latin typeface="Calibri" panose="020F0502020204030204" pitchFamily="34" charset="0"/>
                <a:cs typeface="Calibri" panose="020F0502020204030204" pitchFamily="34" charset="0"/>
              </a:rPr>
              <a:t>catapulted him to the top of the London theatre world.</a:t>
            </a:r>
          </a:p>
          <a:p>
            <a:pPr>
              <a:lnSpc>
                <a:spcPct val="90000"/>
              </a:lnSpc>
            </a:pPr>
            <a:r>
              <a:rPr lang="en-US" dirty="0">
                <a:latin typeface="Calibri" panose="020F0502020204030204" pitchFamily="34" charset="0"/>
                <a:cs typeface="Calibri" panose="020F0502020204030204" pitchFamily="34" charset="0"/>
              </a:rPr>
              <a:t>He co-owned the theatre company, the </a:t>
            </a:r>
            <a:r>
              <a:rPr lang="en-US" b="1" dirty="0">
                <a:latin typeface="Calibri" panose="020F0502020204030204" pitchFamily="34" charset="0"/>
                <a:cs typeface="Calibri" panose="020F0502020204030204" pitchFamily="34" charset="0"/>
              </a:rPr>
              <a:t>Lord Chamberlain's Men </a:t>
            </a:r>
            <a:r>
              <a:rPr lang="en-US" dirty="0">
                <a:latin typeface="Calibri" panose="020F0502020204030204" pitchFamily="34" charset="0"/>
                <a:cs typeface="Calibri" panose="020F0502020204030204" pitchFamily="34" charset="0"/>
              </a:rPr>
              <a:t>with Richard Burbage. It was sponsored by Lord Chamberlain , a highly placed government official responsible for Queen Elizabeth’s household. </a:t>
            </a:r>
          </a:p>
          <a:p>
            <a:pPr>
              <a:lnSpc>
                <a:spcPct val="90000"/>
              </a:lnSpc>
            </a:pPr>
            <a:endParaRPr lang="en-US" dirty="0"/>
          </a:p>
          <a:p>
            <a:pPr>
              <a:lnSpc>
                <a:spcPct val="90000"/>
              </a:lnSpc>
            </a:pPr>
            <a:endParaRPr lang="en-US" sz="1300" dirty="0"/>
          </a:p>
        </p:txBody>
      </p:sp>
      <p:pic>
        <p:nvPicPr>
          <p:cNvPr id="1026" name="Picture 2" descr="Luminarium Encyclopedia. The Lord Chamberlain's Men.">
            <a:extLst>
              <a:ext uri="{FF2B5EF4-FFF2-40B4-BE49-F238E27FC236}">
                <a16:creationId xmlns:a16="http://schemas.microsoft.com/office/drawing/2014/main" id="{C9E0B697-BA9A-445E-A09B-3A212B7D56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511" r="14435" b="-1"/>
          <a:stretch/>
        </p:blipFill>
        <p:spPr bwMode="auto">
          <a:xfrm>
            <a:off x="4619543" y="10"/>
            <a:ext cx="7572457" cy="6884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44295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F305C72-8769-4E0F-B31D-F4B1C9DC9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3" name="Group 72">
            <a:extLst>
              <a:ext uri="{FF2B5EF4-FFF2-40B4-BE49-F238E27FC236}">
                <a16:creationId xmlns:a16="http://schemas.microsoft.com/office/drawing/2014/main" id="{72583CFC-05A3-4743-9A2E-7C2095B8D4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9A751892-92F2-4CB4-BCAB-6D0AAF8F1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5" name="Freeform 12">
              <a:extLst>
                <a:ext uri="{FF2B5EF4-FFF2-40B4-BE49-F238E27FC236}">
                  <a16:creationId xmlns:a16="http://schemas.microsoft.com/office/drawing/2014/main" id="{5934046E-4D7C-4AA6-8633-29944553F1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21462AB-19D6-42DB-A850-F35B82C7B8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208D8C07-9637-45D3-9E40-7C5C400778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883C90A1-D75A-4818-9F01-B4BF19D74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8808F87B-C4B8-4084-BD89-E41A1A44E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E7FC0B23-1372-4455-98CE-E0FC7FF99A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D14B79DD-45AC-487C-B361-0312B3C85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CDA09C7F-7AF3-4B6C-BC42-92780A682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FF7EBDD4-71BF-4FAF-B00B-444F9AE20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AF5E4290-F8B0-440E-A418-613A1552D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FF0BF04A-FCC8-42BF-AD17-10F0ACB44D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506F0A57-55BB-457C-9C8C-3DEE71009A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60DB408E-A426-4658-B39D-0BBF09463E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EFFABCA-CAA4-45E4-A7D4-DB3D2C864D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99494AF8-97E4-4473-AA6E-B4AB127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D05C67DC-0E54-4C69-90BE-8374C7E97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B2B38B94-E895-4324-B699-EEF28E052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41E77CC3-723C-4C87-A1BA-D8E35B8017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CC5757E8-4CBE-4EA3-98AF-96361C918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51E4772B-9FB7-4AC7-B352-C44489167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7F853444-696F-4B42-8C91-1F6EDD53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CD1A3085-30B0-496B-B9D3-55280769A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1B2519D7-F51F-4583-9B50-41B493C148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E1141E0-4F4D-4B40-BDB5-B2DD0FAEB3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8604DE6A-F475-42D4-B215-79335F66B67F}"/>
              </a:ext>
            </a:extLst>
          </p:cNvPr>
          <p:cNvSpPr>
            <a:spLocks noGrp="1"/>
          </p:cNvSpPr>
          <p:nvPr>
            <p:ph type="title"/>
          </p:nvPr>
        </p:nvSpPr>
        <p:spPr>
          <a:xfrm>
            <a:off x="6483096" y="624110"/>
            <a:ext cx="5021516" cy="1280890"/>
          </a:xfrm>
        </p:spPr>
        <p:txBody>
          <a:bodyPr>
            <a:normAutofit/>
          </a:bodyPr>
          <a:lstStyle/>
          <a:p>
            <a:r>
              <a:rPr lang="en-US">
                <a:latin typeface="Calibri" panose="020F0502020204030204" pitchFamily="34" charset="0"/>
                <a:cs typeface="Calibri" panose="020F0502020204030204" pitchFamily="34" charset="0"/>
              </a:rPr>
              <a:t>Who Was Shakespeare?</a:t>
            </a:r>
          </a:p>
        </p:txBody>
      </p:sp>
      <p:sp>
        <p:nvSpPr>
          <p:cNvPr id="101" name="Rectangle 100">
            <a:extLst>
              <a:ext uri="{FF2B5EF4-FFF2-40B4-BE49-F238E27FC236}">
                <a16:creationId xmlns:a16="http://schemas.microsoft.com/office/drawing/2014/main" id="{C5E0C91A-3F1D-43D7-9AB4-5D0A17D5C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3A6C27A1-A438-4EC6-93BF-EC26F29BB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2050" name="Picture 2" descr="The Lord Chamberlain's Men :: Life and Times :: Internet ...">
            <a:extLst>
              <a:ext uri="{FF2B5EF4-FFF2-40B4-BE49-F238E27FC236}">
                <a16:creationId xmlns:a16="http://schemas.microsoft.com/office/drawing/2014/main" id="{57294B10-E6A9-4A68-966E-35259B6AE0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492" r="7297"/>
          <a:stretch/>
        </p:blipFill>
        <p:spPr bwMode="auto">
          <a:xfrm>
            <a:off x="-1554" y="1731"/>
            <a:ext cx="4655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DB8304B-A52C-4C7B-BF9F-FAABC87DF343}"/>
              </a:ext>
            </a:extLst>
          </p:cNvPr>
          <p:cNvSpPr>
            <a:spLocks noGrp="1"/>
          </p:cNvSpPr>
          <p:nvPr>
            <p:ph idx="1"/>
          </p:nvPr>
        </p:nvSpPr>
        <p:spPr>
          <a:xfrm>
            <a:off x="5860352" y="1480732"/>
            <a:ext cx="5965887" cy="5013840"/>
          </a:xfrm>
        </p:spPr>
        <p:txBody>
          <a:bodyPr>
            <a:normAutofit/>
          </a:bodyPr>
          <a:lstStyle/>
          <a:p>
            <a:r>
              <a:rPr lang="en-US" sz="1900" dirty="0">
                <a:latin typeface="Calibri" panose="020F0502020204030204" pitchFamily="34" charset="0"/>
                <a:cs typeface="Calibri" panose="020F0502020204030204" pitchFamily="34" charset="0"/>
              </a:rPr>
              <a:t>The Lord Chamberlain’s Men operated in </a:t>
            </a:r>
            <a:r>
              <a:rPr lang="en-US" sz="1900" b="1" dirty="0">
                <a:latin typeface="Calibri" panose="020F0502020204030204" pitchFamily="34" charset="0"/>
                <a:cs typeface="Calibri" panose="020F0502020204030204" pitchFamily="34" charset="0"/>
              </a:rPr>
              <a:t>the Globe Theatre </a:t>
            </a:r>
            <a:r>
              <a:rPr lang="en-US" sz="1900" dirty="0">
                <a:latin typeface="Calibri" panose="020F0502020204030204" pitchFamily="34" charset="0"/>
                <a:cs typeface="Calibri" panose="020F0502020204030204" pitchFamily="34" charset="0"/>
              </a:rPr>
              <a:t>in the south suburbs of London. </a:t>
            </a:r>
          </a:p>
          <a:p>
            <a:r>
              <a:rPr lang="en-US" sz="1900" dirty="0">
                <a:latin typeface="Calibri" panose="020F0502020204030204" pitchFamily="34" charset="0"/>
                <a:cs typeface="Calibri" panose="020F0502020204030204" pitchFamily="34" charset="0"/>
              </a:rPr>
              <a:t>The Lord Chamberlain’s Men became The Kings Men after the death of Queen Elizabeth and King James took over the throne. </a:t>
            </a:r>
          </a:p>
          <a:p>
            <a:r>
              <a:rPr lang="en-US" sz="1900" dirty="0">
                <a:latin typeface="Calibri" panose="020F0502020204030204" pitchFamily="34" charset="0"/>
                <a:cs typeface="Calibri" panose="020F0502020204030204" pitchFamily="34" charset="0"/>
              </a:rPr>
              <a:t>His plays, </a:t>
            </a:r>
            <a:r>
              <a:rPr lang="en-US" sz="1900" i="1" dirty="0">
                <a:latin typeface="Calibri" panose="020F0502020204030204" pitchFamily="34" charset="0"/>
                <a:cs typeface="Calibri" panose="020F0502020204030204" pitchFamily="34" charset="0"/>
              </a:rPr>
              <a:t>Othello, King Lear, </a:t>
            </a:r>
            <a:r>
              <a:rPr lang="en-US" sz="1900" dirty="0">
                <a:latin typeface="Calibri" panose="020F0502020204030204" pitchFamily="34" charset="0"/>
                <a:cs typeface="Calibri" panose="020F0502020204030204" pitchFamily="34" charset="0"/>
              </a:rPr>
              <a:t>and </a:t>
            </a:r>
            <a:r>
              <a:rPr lang="en-US" sz="1900" i="1" dirty="0">
                <a:latin typeface="Calibri" panose="020F0502020204030204" pitchFamily="34" charset="0"/>
                <a:cs typeface="Calibri" panose="020F0502020204030204" pitchFamily="34" charset="0"/>
              </a:rPr>
              <a:t>Macbeth</a:t>
            </a:r>
            <a:r>
              <a:rPr lang="en-US" sz="1900" dirty="0">
                <a:latin typeface="Calibri" panose="020F0502020204030204" pitchFamily="34" charset="0"/>
                <a:cs typeface="Calibri" panose="020F0502020204030204" pitchFamily="34" charset="0"/>
              </a:rPr>
              <a:t> cemented his and the company’s legacy at the top of the London theater. </a:t>
            </a:r>
          </a:p>
          <a:p>
            <a:r>
              <a:rPr lang="en-US" sz="1900" dirty="0">
                <a:latin typeface="Calibri" panose="020F0502020204030204" pitchFamily="34" charset="0"/>
                <a:cs typeface="Calibri" panose="020F0502020204030204" pitchFamily="34" charset="0"/>
              </a:rPr>
              <a:t>In 1608, the King’s Men established a second theatre in London’s </a:t>
            </a:r>
            <a:r>
              <a:rPr lang="en-US" sz="1900" dirty="0" err="1">
                <a:latin typeface="Calibri" panose="020F0502020204030204" pitchFamily="34" charset="0"/>
                <a:cs typeface="Calibri" panose="020F0502020204030204" pitchFamily="34" charset="0"/>
              </a:rPr>
              <a:t>Blackfriar</a:t>
            </a:r>
            <a:r>
              <a:rPr lang="en-US" sz="1900" dirty="0">
                <a:latin typeface="Calibri" panose="020F0502020204030204" pitchFamily="34" charset="0"/>
                <a:cs typeface="Calibri" panose="020F0502020204030204" pitchFamily="34" charset="0"/>
              </a:rPr>
              <a:t> district. </a:t>
            </a:r>
          </a:p>
          <a:p>
            <a:r>
              <a:rPr lang="en-US" sz="1900" dirty="0">
                <a:latin typeface="Calibri" panose="020F0502020204030204" pitchFamily="34" charset="0"/>
                <a:cs typeface="Calibri" panose="020F0502020204030204" pitchFamily="34" charset="0"/>
              </a:rPr>
              <a:t>Shakespeare died on April 23, 1616 and was buried in Holy Trinity Church in Stratford-upon-Avon.</a:t>
            </a:r>
          </a:p>
          <a:p>
            <a:endParaRPr lang="en-US" sz="1700" dirty="0"/>
          </a:p>
        </p:txBody>
      </p:sp>
    </p:spTree>
    <p:extLst>
      <p:ext uri="{BB962C8B-B14F-4D97-AF65-F5344CB8AC3E}">
        <p14:creationId xmlns:p14="http://schemas.microsoft.com/office/powerpoint/2010/main" val="3497978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7A5FC171-5EF1-470A-B19B-DB937973D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descr="17th Century London Theatre Stock Photos &amp; 17th Century London ...">
            <a:extLst>
              <a:ext uri="{FF2B5EF4-FFF2-40B4-BE49-F238E27FC236}">
                <a16:creationId xmlns:a16="http://schemas.microsoft.com/office/drawing/2014/main" id="{60B3EF91-C9A4-440B-8ECF-66A855375E09}"/>
              </a:ext>
            </a:extLst>
          </p:cNvPr>
          <p:cNvPicPr>
            <a:picLocks noChangeAspect="1" noChangeArrowheads="1"/>
          </p:cNvPicPr>
          <p:nvPr/>
        </p:nvPicPr>
        <p:blipFill rotWithShape="1">
          <a:blip r:embed="rId2">
            <a:duotone>
              <a:schemeClr val="bg2">
                <a:shade val="45000"/>
                <a:satMod val="135000"/>
              </a:schemeClr>
              <a:prstClr val="white"/>
            </a:duotone>
            <a:alphaModFix amt="40000"/>
            <a:extLst>
              <a:ext uri="{28A0092B-C50C-407E-A947-70E740481C1C}">
                <a14:useLocalDpi xmlns:a14="http://schemas.microsoft.com/office/drawing/2010/main" val="0"/>
              </a:ext>
            </a:extLst>
          </a:blip>
          <a:srcRect l="132" t="5462" b="1305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id="{AAD68EE7-6E6F-4168-83FE-BCDDC20F569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76" name="Freeform 11">
              <a:extLst>
                <a:ext uri="{FF2B5EF4-FFF2-40B4-BE49-F238E27FC236}">
                  <a16:creationId xmlns:a16="http://schemas.microsoft.com/office/drawing/2014/main" id="{38C7C522-2CA3-4927-812D-9F1AC9FF83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7" name="Freeform 12">
              <a:extLst>
                <a:ext uri="{FF2B5EF4-FFF2-40B4-BE49-F238E27FC236}">
                  <a16:creationId xmlns:a16="http://schemas.microsoft.com/office/drawing/2014/main" id="{995459CF-DC15-4960-B065-B8C71F25B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8" name="Freeform 13">
              <a:extLst>
                <a:ext uri="{FF2B5EF4-FFF2-40B4-BE49-F238E27FC236}">
                  <a16:creationId xmlns:a16="http://schemas.microsoft.com/office/drawing/2014/main" id="{4D5D9080-6901-48E6-B2A9-DA3090880B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9" name="Freeform 14">
              <a:extLst>
                <a:ext uri="{FF2B5EF4-FFF2-40B4-BE49-F238E27FC236}">
                  <a16:creationId xmlns:a16="http://schemas.microsoft.com/office/drawing/2014/main" id="{1A2BD6BF-BDB9-43A3-B792-B7B26CC647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80" name="Freeform 15">
              <a:extLst>
                <a:ext uri="{FF2B5EF4-FFF2-40B4-BE49-F238E27FC236}">
                  <a16:creationId xmlns:a16="http://schemas.microsoft.com/office/drawing/2014/main" id="{B96208F4-D505-4A68-BEDF-E96961846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81" name="Freeform 16">
              <a:extLst>
                <a:ext uri="{FF2B5EF4-FFF2-40B4-BE49-F238E27FC236}">
                  <a16:creationId xmlns:a16="http://schemas.microsoft.com/office/drawing/2014/main" id="{6BB5AC3B-3C17-491B-9140-0261A64CF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2" name="Freeform 17">
              <a:extLst>
                <a:ext uri="{FF2B5EF4-FFF2-40B4-BE49-F238E27FC236}">
                  <a16:creationId xmlns:a16="http://schemas.microsoft.com/office/drawing/2014/main" id="{9C3FE957-2461-4A04-9808-804832D2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3" name="Freeform 18">
              <a:extLst>
                <a:ext uri="{FF2B5EF4-FFF2-40B4-BE49-F238E27FC236}">
                  <a16:creationId xmlns:a16="http://schemas.microsoft.com/office/drawing/2014/main" id="{9E7D39AF-E43F-4198-A96B-0C6F6879B6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4" name="Freeform 19">
              <a:extLst>
                <a:ext uri="{FF2B5EF4-FFF2-40B4-BE49-F238E27FC236}">
                  <a16:creationId xmlns:a16="http://schemas.microsoft.com/office/drawing/2014/main" id="{2163D5F0-0E60-477F-81E5-926E3D2C4E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5" name="Freeform 20">
              <a:extLst>
                <a:ext uri="{FF2B5EF4-FFF2-40B4-BE49-F238E27FC236}">
                  <a16:creationId xmlns:a16="http://schemas.microsoft.com/office/drawing/2014/main" id="{CA971080-800C-4323-A282-9C7F0C2753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6" name="Freeform 21">
              <a:extLst>
                <a:ext uri="{FF2B5EF4-FFF2-40B4-BE49-F238E27FC236}">
                  <a16:creationId xmlns:a16="http://schemas.microsoft.com/office/drawing/2014/main" id="{8BEDE905-174F-4921-8707-372BD09EC1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7" name="Freeform 22">
              <a:extLst>
                <a:ext uri="{FF2B5EF4-FFF2-40B4-BE49-F238E27FC236}">
                  <a16:creationId xmlns:a16="http://schemas.microsoft.com/office/drawing/2014/main" id="{ADFEA88C-59D1-4353-9ABE-DA58386049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sp>
        <p:nvSpPr>
          <p:cNvPr id="2" name="Title 1">
            <a:extLst>
              <a:ext uri="{FF2B5EF4-FFF2-40B4-BE49-F238E27FC236}">
                <a16:creationId xmlns:a16="http://schemas.microsoft.com/office/drawing/2014/main" id="{EFD383AA-2013-4CF7-A533-9036597EF670}"/>
              </a:ext>
            </a:extLst>
          </p:cNvPr>
          <p:cNvSpPr>
            <a:spLocks noGrp="1"/>
          </p:cNvSpPr>
          <p:nvPr>
            <p:ph type="title"/>
          </p:nvPr>
        </p:nvSpPr>
        <p:spPr>
          <a:xfrm>
            <a:off x="2592925" y="624110"/>
            <a:ext cx="8911687" cy="1280890"/>
          </a:xfrm>
        </p:spPr>
        <p:txBody>
          <a:bodyPr>
            <a:normAutofit/>
          </a:bodyPr>
          <a:lstStyle/>
          <a:p>
            <a:r>
              <a:rPr lang="en-US" sz="4400" dirty="0">
                <a:latin typeface="Calibri" panose="020F0502020204030204" pitchFamily="34" charset="0"/>
                <a:cs typeface="Calibri" panose="020F0502020204030204" pitchFamily="34" charset="0"/>
              </a:rPr>
              <a:t>After Shakespeare</a:t>
            </a:r>
          </a:p>
        </p:txBody>
      </p:sp>
      <p:grpSp>
        <p:nvGrpSpPr>
          <p:cNvPr id="89" name="Group 88">
            <a:extLst>
              <a:ext uri="{FF2B5EF4-FFF2-40B4-BE49-F238E27FC236}">
                <a16:creationId xmlns:a16="http://schemas.microsoft.com/office/drawing/2014/main" id="{4D8D5B2B-7539-4692-96C7-956FDD481D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90" name="Freeform 27">
              <a:extLst>
                <a:ext uri="{FF2B5EF4-FFF2-40B4-BE49-F238E27FC236}">
                  <a16:creationId xmlns:a16="http://schemas.microsoft.com/office/drawing/2014/main" id="{01F56A0F-589B-4CE8-ACA8-16FF7B1E12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91" name="Freeform 28">
              <a:extLst>
                <a:ext uri="{FF2B5EF4-FFF2-40B4-BE49-F238E27FC236}">
                  <a16:creationId xmlns:a16="http://schemas.microsoft.com/office/drawing/2014/main" id="{0617EF01-C9DD-49D3-8908-08A76FA764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2" name="Freeform 29">
              <a:extLst>
                <a:ext uri="{FF2B5EF4-FFF2-40B4-BE49-F238E27FC236}">
                  <a16:creationId xmlns:a16="http://schemas.microsoft.com/office/drawing/2014/main" id="{A12BC412-C80D-4F01-BD6C-35A065C672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3" name="Freeform 30">
              <a:extLst>
                <a:ext uri="{FF2B5EF4-FFF2-40B4-BE49-F238E27FC236}">
                  <a16:creationId xmlns:a16="http://schemas.microsoft.com/office/drawing/2014/main" id="{D66FC409-A644-41DE-AF06-C7D374CF8A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4" name="Freeform 31">
              <a:extLst>
                <a:ext uri="{FF2B5EF4-FFF2-40B4-BE49-F238E27FC236}">
                  <a16:creationId xmlns:a16="http://schemas.microsoft.com/office/drawing/2014/main" id="{72E31667-996B-4BEB-AA28-B7BA46346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5" name="Freeform 32">
              <a:extLst>
                <a:ext uri="{FF2B5EF4-FFF2-40B4-BE49-F238E27FC236}">
                  <a16:creationId xmlns:a16="http://schemas.microsoft.com/office/drawing/2014/main" id="{B5286DA5-36AF-465E-8B17-EE32FCB5C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6" name="Freeform 33">
              <a:extLst>
                <a:ext uri="{FF2B5EF4-FFF2-40B4-BE49-F238E27FC236}">
                  <a16:creationId xmlns:a16="http://schemas.microsoft.com/office/drawing/2014/main" id="{EF5BC6ED-F1E5-43AF-9DC4-539198985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7" name="Freeform 34">
              <a:extLst>
                <a:ext uri="{FF2B5EF4-FFF2-40B4-BE49-F238E27FC236}">
                  <a16:creationId xmlns:a16="http://schemas.microsoft.com/office/drawing/2014/main" id="{B871659D-02E2-4544-8225-DA9A0D3FE3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8" name="Freeform 35">
              <a:extLst>
                <a:ext uri="{FF2B5EF4-FFF2-40B4-BE49-F238E27FC236}">
                  <a16:creationId xmlns:a16="http://schemas.microsoft.com/office/drawing/2014/main" id="{0741C423-01DC-43E6-B41E-EB37934C23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9" name="Freeform 36">
              <a:extLst>
                <a:ext uri="{FF2B5EF4-FFF2-40B4-BE49-F238E27FC236}">
                  <a16:creationId xmlns:a16="http://schemas.microsoft.com/office/drawing/2014/main" id="{AEB1085C-0035-4E7D-A905-DB7603D9B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100" name="Freeform 37">
              <a:extLst>
                <a:ext uri="{FF2B5EF4-FFF2-40B4-BE49-F238E27FC236}">
                  <a16:creationId xmlns:a16="http://schemas.microsoft.com/office/drawing/2014/main" id="{41C9FE3F-7AEF-4142-9E70-1AAB92A992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101" name="Freeform 38">
              <a:extLst>
                <a:ext uri="{FF2B5EF4-FFF2-40B4-BE49-F238E27FC236}">
                  <a16:creationId xmlns:a16="http://schemas.microsoft.com/office/drawing/2014/main" id="{07FA83E8-0042-4D3D-87A1-FDE325C515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3" name="Rectangle 102">
            <a:extLst>
              <a:ext uri="{FF2B5EF4-FFF2-40B4-BE49-F238E27FC236}">
                <a16:creationId xmlns:a16="http://schemas.microsoft.com/office/drawing/2014/main" id="{685D77DF-610F-4D0F-A3D2-4FBBC96640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5" name="Freeform 11">
            <a:extLst>
              <a:ext uri="{FF2B5EF4-FFF2-40B4-BE49-F238E27FC236}">
                <a16:creationId xmlns:a16="http://schemas.microsoft.com/office/drawing/2014/main" id="{2513384B-399F-47B1-9ABD-172607AA4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3" name="Content Placeholder 2">
            <a:extLst>
              <a:ext uri="{FF2B5EF4-FFF2-40B4-BE49-F238E27FC236}">
                <a16:creationId xmlns:a16="http://schemas.microsoft.com/office/drawing/2014/main" id="{190615E2-007F-4E34-B918-870C7426EEBD}"/>
              </a:ext>
            </a:extLst>
          </p:cNvPr>
          <p:cNvSpPr>
            <a:spLocks noGrp="1"/>
          </p:cNvSpPr>
          <p:nvPr>
            <p:ph idx="1"/>
          </p:nvPr>
        </p:nvSpPr>
        <p:spPr>
          <a:xfrm>
            <a:off x="2383899" y="2133600"/>
            <a:ext cx="9120713" cy="4188922"/>
          </a:xfrm>
        </p:spPr>
        <p:txBody>
          <a:bodyPr>
            <a:normAutofit/>
          </a:bodyPr>
          <a:lstStyle/>
          <a:p>
            <a:r>
              <a:rPr lang="en-US" sz="2400" dirty="0">
                <a:latin typeface="Calibri" panose="020F0502020204030204" pitchFamily="34" charset="0"/>
                <a:cs typeface="Calibri" panose="020F0502020204030204" pitchFamily="34" charset="0"/>
              </a:rPr>
              <a:t>In 1624, after several decades of a highly productive English theatre, the English Parliament voted to close all theaters in the England, believing them to perpetuate lies and attract sinful behavior. </a:t>
            </a:r>
          </a:p>
          <a:p>
            <a:r>
              <a:rPr lang="en-US" sz="2400" dirty="0">
                <a:latin typeface="Calibri" panose="020F0502020204030204" pitchFamily="34" charset="0"/>
                <a:cs typeface="Calibri" panose="020F0502020204030204" pitchFamily="34" charset="0"/>
              </a:rPr>
              <a:t>Once King Charles II became king, new theaters and theatre companies opened to a  society hungry for “English” theatre. </a:t>
            </a:r>
          </a:p>
          <a:p>
            <a:r>
              <a:rPr lang="en-US" sz="2400" dirty="0">
                <a:latin typeface="Calibri" panose="020F0502020204030204" pitchFamily="34" charset="0"/>
                <a:cs typeface="Calibri" panose="020F0502020204030204" pitchFamily="34" charset="0"/>
              </a:rPr>
              <a:t>Shakespeare was at the heart of Theatre in England throughout the remainder of the seventeenth century and into the Eighteenth century. </a:t>
            </a:r>
          </a:p>
          <a:p>
            <a:r>
              <a:rPr lang="en-US" sz="2400" dirty="0">
                <a:latin typeface="Calibri" panose="020F0502020204030204" pitchFamily="34" charset="0"/>
                <a:cs typeface="Calibri" panose="020F0502020204030204" pitchFamily="34" charset="0"/>
              </a:rPr>
              <a:t>Shakespeare was exported out of Europe with plays like </a:t>
            </a:r>
            <a:r>
              <a:rPr lang="en-US" sz="2400" i="1" dirty="0">
                <a:latin typeface="Calibri" panose="020F0502020204030204" pitchFamily="34" charset="0"/>
                <a:cs typeface="Calibri" panose="020F0502020204030204" pitchFamily="34" charset="0"/>
              </a:rPr>
              <a:t>Hamlet</a:t>
            </a:r>
            <a:r>
              <a:rPr lang="en-US" sz="2400" dirty="0">
                <a:latin typeface="Calibri" panose="020F0502020204030204" pitchFamily="34" charset="0"/>
                <a:cs typeface="Calibri" panose="020F0502020204030204" pitchFamily="34" charset="0"/>
              </a:rPr>
              <a:t> being adapted and performed in France and Germany. </a:t>
            </a:r>
          </a:p>
        </p:txBody>
      </p:sp>
    </p:spTree>
    <p:extLst>
      <p:ext uri="{BB962C8B-B14F-4D97-AF65-F5344CB8AC3E}">
        <p14:creationId xmlns:p14="http://schemas.microsoft.com/office/powerpoint/2010/main" val="4180630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B258D2B-6AC3-4B3A-A87C-FD7E65178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3" name="Rectangle 72">
            <a:extLst>
              <a:ext uri="{FF2B5EF4-FFF2-40B4-BE49-F238E27FC236}">
                <a16:creationId xmlns:a16="http://schemas.microsoft.com/office/drawing/2014/main" id="{AA22AB8F-8672-4CA8-8E57-FDB5A32F1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4098" name="Picture 2" descr="Edwin Booth | American actor | Britannica">
            <a:extLst>
              <a:ext uri="{FF2B5EF4-FFF2-40B4-BE49-F238E27FC236}">
                <a16:creationId xmlns:a16="http://schemas.microsoft.com/office/drawing/2014/main" id="{BFF5ACEA-EBFE-41F8-98D1-2142D550E0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046" b="1"/>
          <a:stretch/>
        </p:blipFill>
        <p:spPr bwMode="auto">
          <a:xfrm>
            <a:off x="8229599" y="12"/>
            <a:ext cx="3962400" cy="6857988"/>
          </a:xfrm>
          <a:prstGeom prst="rect">
            <a:avLst/>
          </a:prstGeom>
          <a:noFill/>
          <a:extLst>
            <a:ext uri="{909E8E84-426E-40DD-AFC4-6F175D3DCCD1}">
              <a14:hiddenFill xmlns:a14="http://schemas.microsoft.com/office/drawing/2010/main">
                <a:solidFill>
                  <a:srgbClr val="FFFFFF"/>
                </a:solidFill>
              </a14:hiddenFill>
            </a:ext>
          </a:extLst>
        </p:spPr>
      </p:pic>
      <p:sp>
        <p:nvSpPr>
          <p:cNvPr id="75" name="Freeform 5">
            <a:extLst>
              <a:ext uri="{FF2B5EF4-FFF2-40B4-BE49-F238E27FC236}">
                <a16:creationId xmlns:a16="http://schemas.microsoft.com/office/drawing/2014/main" id="{8D55DD8B-9BF9-4B91-A22D-2D3F2AEFF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646EAC0B-080D-40EE-AD25-297EE2DBF5CF}"/>
              </a:ext>
            </a:extLst>
          </p:cNvPr>
          <p:cNvSpPr>
            <a:spLocks noGrp="1"/>
          </p:cNvSpPr>
          <p:nvPr>
            <p:ph type="title"/>
          </p:nvPr>
        </p:nvSpPr>
        <p:spPr>
          <a:xfrm>
            <a:off x="541867" y="787400"/>
            <a:ext cx="7145866" cy="778933"/>
          </a:xfrm>
        </p:spPr>
        <p:txBody>
          <a:bodyPr anchor="ctr">
            <a:normAutofit/>
          </a:bodyPr>
          <a:lstStyle/>
          <a:p>
            <a:r>
              <a:rPr lang="en-US" sz="3200" b="1">
                <a:solidFill>
                  <a:srgbClr val="FEFFFF"/>
                </a:solidFill>
                <a:latin typeface="Calibri" panose="020F0502020204030204" pitchFamily="34" charset="0"/>
                <a:cs typeface="Calibri" panose="020F0502020204030204" pitchFamily="34" charset="0"/>
              </a:rPr>
              <a:t>After Shakespeare</a:t>
            </a:r>
          </a:p>
        </p:txBody>
      </p:sp>
      <p:sp>
        <p:nvSpPr>
          <p:cNvPr id="3" name="Content Placeholder 2">
            <a:extLst>
              <a:ext uri="{FF2B5EF4-FFF2-40B4-BE49-F238E27FC236}">
                <a16:creationId xmlns:a16="http://schemas.microsoft.com/office/drawing/2014/main" id="{3A80D256-A525-4B8C-9B36-E22779590640}"/>
              </a:ext>
            </a:extLst>
          </p:cNvPr>
          <p:cNvSpPr>
            <a:spLocks noGrp="1"/>
          </p:cNvSpPr>
          <p:nvPr>
            <p:ph idx="1"/>
          </p:nvPr>
        </p:nvSpPr>
        <p:spPr>
          <a:xfrm>
            <a:off x="428625" y="1905001"/>
            <a:ext cx="7259108" cy="4524374"/>
          </a:xfrm>
        </p:spPr>
        <p:txBody>
          <a:bodyPr>
            <a:normAutofit/>
          </a:bodyPr>
          <a:lstStyle/>
          <a:p>
            <a:pPr>
              <a:lnSpc>
                <a:spcPct val="90000"/>
              </a:lnSpc>
            </a:pPr>
            <a:r>
              <a:rPr lang="en-US" sz="1600" dirty="0">
                <a:solidFill>
                  <a:srgbClr val="FEFFFF"/>
                </a:solidFill>
                <a:latin typeface="Calibri" panose="020F0502020204030204" pitchFamily="34" charset="0"/>
                <a:cs typeface="Calibri" panose="020F0502020204030204" pitchFamily="34" charset="0"/>
              </a:rPr>
              <a:t>Shakespeare's role at the forefront of cultural expression meant that both he and his work were valued not only on their own merits, but as representations of  the nation, of cultural superiority and of genius itself. </a:t>
            </a:r>
          </a:p>
          <a:p>
            <a:pPr>
              <a:lnSpc>
                <a:spcPct val="90000"/>
              </a:lnSpc>
            </a:pPr>
            <a:r>
              <a:rPr lang="en-US" sz="1600" dirty="0">
                <a:solidFill>
                  <a:srgbClr val="FEFFFF"/>
                </a:solidFill>
                <a:latin typeface="Calibri" panose="020F0502020204030204" pitchFamily="34" charset="0"/>
                <a:cs typeface="Calibri" panose="020F0502020204030204" pitchFamily="34" charset="0"/>
              </a:rPr>
              <a:t>Shakespeare's plays were, for actors, audiences, readers, and scholars, part of a canon – must-read, must-watch material that defined what it meant to see theater and be English. </a:t>
            </a:r>
          </a:p>
          <a:p>
            <a:pPr>
              <a:lnSpc>
                <a:spcPct val="90000"/>
              </a:lnSpc>
            </a:pPr>
            <a:r>
              <a:rPr lang="en-US" sz="1600" dirty="0">
                <a:solidFill>
                  <a:srgbClr val="FEFFFF"/>
                </a:solidFill>
                <a:latin typeface="Calibri" panose="020F0502020204030204" pitchFamily="34" charset="0"/>
                <a:cs typeface="Calibri" panose="020F0502020204030204" pitchFamily="34" charset="0"/>
              </a:rPr>
              <a:t>Many actors became “great” only after performing such Shakespearian roles like Hamlet, Othello and Richard III.</a:t>
            </a:r>
          </a:p>
          <a:p>
            <a:pPr lvl="1">
              <a:lnSpc>
                <a:spcPct val="90000"/>
              </a:lnSpc>
            </a:pPr>
            <a:r>
              <a:rPr lang="en-US" dirty="0">
                <a:solidFill>
                  <a:srgbClr val="FEFFFF"/>
                </a:solidFill>
                <a:latin typeface="Calibri" panose="020F0502020204030204" pitchFamily="34" charset="0"/>
                <a:cs typeface="Calibri" panose="020F0502020204030204" pitchFamily="34" charset="0"/>
              </a:rPr>
              <a:t>Actors like David Garrick, Sarah Siddons, and the Kemble and Booth families used Shakespearian roles as a staple of their performances. </a:t>
            </a:r>
          </a:p>
          <a:p>
            <a:pPr lvl="1">
              <a:lnSpc>
                <a:spcPct val="90000"/>
              </a:lnSpc>
            </a:pPr>
            <a:r>
              <a:rPr lang="en-US" dirty="0">
                <a:solidFill>
                  <a:srgbClr val="FEFFFF"/>
                </a:solidFill>
                <a:latin typeface="Calibri" panose="020F0502020204030204" pitchFamily="34" charset="0"/>
                <a:cs typeface="Calibri" panose="020F0502020204030204" pitchFamily="34" charset="0"/>
              </a:rPr>
              <a:t>Edwin Thomas Booth was an American actor who toured throughout the United States and the major capitals of Europe, performing Shakespearean plays. In 1869, he founded Booth's Theatre in New York. Some theatrical historians consider him the greatest American actor, and the greatest Prince Hamlet, of the 19th century.</a:t>
            </a:r>
          </a:p>
        </p:txBody>
      </p:sp>
    </p:spTree>
    <p:extLst>
      <p:ext uri="{BB962C8B-B14F-4D97-AF65-F5344CB8AC3E}">
        <p14:creationId xmlns:p14="http://schemas.microsoft.com/office/powerpoint/2010/main" val="2204588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5124" name="Rectangle 70">
            <a:extLst>
              <a:ext uri="{FF2B5EF4-FFF2-40B4-BE49-F238E27FC236}">
                <a16:creationId xmlns:a16="http://schemas.microsoft.com/office/drawing/2014/main" id="{5F305C72-8769-4E0F-B31D-F4B1C9DC9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5125" name="Group 72">
            <a:extLst>
              <a:ext uri="{FF2B5EF4-FFF2-40B4-BE49-F238E27FC236}">
                <a16:creationId xmlns:a16="http://schemas.microsoft.com/office/drawing/2014/main" id="{72583CFC-05A3-4743-9A2E-7C2095B8D4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36169" y="228600"/>
            <a:ext cx="2851523" cy="6638625"/>
            <a:chOff x="2487613" y="285750"/>
            <a:chExt cx="2428875" cy="5654676"/>
          </a:xfrm>
        </p:grpSpPr>
        <p:sp>
          <p:nvSpPr>
            <p:cNvPr id="74" name="Freeform 11">
              <a:extLst>
                <a:ext uri="{FF2B5EF4-FFF2-40B4-BE49-F238E27FC236}">
                  <a16:creationId xmlns:a16="http://schemas.microsoft.com/office/drawing/2014/main" id="{9A751892-92F2-4CB4-BCAB-6D0AAF8F1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5126" name="Freeform 12">
              <a:extLst>
                <a:ext uri="{FF2B5EF4-FFF2-40B4-BE49-F238E27FC236}">
                  <a16:creationId xmlns:a16="http://schemas.microsoft.com/office/drawing/2014/main" id="{5934046E-4D7C-4AA6-8633-29944553F1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6" name="Freeform 13">
              <a:extLst>
                <a:ext uri="{FF2B5EF4-FFF2-40B4-BE49-F238E27FC236}">
                  <a16:creationId xmlns:a16="http://schemas.microsoft.com/office/drawing/2014/main" id="{421462AB-19D6-42DB-A850-F35B82C7B8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7" name="Freeform 14">
              <a:extLst>
                <a:ext uri="{FF2B5EF4-FFF2-40B4-BE49-F238E27FC236}">
                  <a16:creationId xmlns:a16="http://schemas.microsoft.com/office/drawing/2014/main" id="{208D8C07-9637-45D3-9E40-7C5C400778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8" name="Freeform 15">
              <a:extLst>
                <a:ext uri="{FF2B5EF4-FFF2-40B4-BE49-F238E27FC236}">
                  <a16:creationId xmlns:a16="http://schemas.microsoft.com/office/drawing/2014/main" id="{883C90A1-D75A-4818-9F01-B4BF19D74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9" name="Freeform 16">
              <a:extLst>
                <a:ext uri="{FF2B5EF4-FFF2-40B4-BE49-F238E27FC236}">
                  <a16:creationId xmlns:a16="http://schemas.microsoft.com/office/drawing/2014/main" id="{8808F87B-C4B8-4084-BD89-E41A1A44E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80" name="Freeform 17">
              <a:extLst>
                <a:ext uri="{FF2B5EF4-FFF2-40B4-BE49-F238E27FC236}">
                  <a16:creationId xmlns:a16="http://schemas.microsoft.com/office/drawing/2014/main" id="{E7FC0B23-1372-4455-98CE-E0FC7FF99A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1" name="Freeform 18">
              <a:extLst>
                <a:ext uri="{FF2B5EF4-FFF2-40B4-BE49-F238E27FC236}">
                  <a16:creationId xmlns:a16="http://schemas.microsoft.com/office/drawing/2014/main" id="{D14B79DD-45AC-487C-B361-0312B3C85E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2" name="Freeform 19">
              <a:extLst>
                <a:ext uri="{FF2B5EF4-FFF2-40B4-BE49-F238E27FC236}">
                  <a16:creationId xmlns:a16="http://schemas.microsoft.com/office/drawing/2014/main" id="{CDA09C7F-7AF3-4B6C-BC42-92780A6827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3" name="Freeform 20">
              <a:extLst>
                <a:ext uri="{FF2B5EF4-FFF2-40B4-BE49-F238E27FC236}">
                  <a16:creationId xmlns:a16="http://schemas.microsoft.com/office/drawing/2014/main" id="{FF7EBDD4-71BF-4FAF-B00B-444F9AE20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4" name="Freeform 21">
              <a:extLst>
                <a:ext uri="{FF2B5EF4-FFF2-40B4-BE49-F238E27FC236}">
                  <a16:creationId xmlns:a16="http://schemas.microsoft.com/office/drawing/2014/main" id="{AF5E4290-F8B0-440E-A418-613A1552D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5" name="Freeform 22">
              <a:extLst>
                <a:ext uri="{FF2B5EF4-FFF2-40B4-BE49-F238E27FC236}">
                  <a16:creationId xmlns:a16="http://schemas.microsoft.com/office/drawing/2014/main" id="{FF0BF04A-FCC8-42BF-AD17-10F0ACB44D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7" name="Group 86">
            <a:extLst>
              <a:ext uri="{FF2B5EF4-FFF2-40B4-BE49-F238E27FC236}">
                <a16:creationId xmlns:a16="http://schemas.microsoft.com/office/drawing/2014/main" id="{506F0A57-55BB-457C-9C8C-3DEE71009A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88" name="Freeform 27">
              <a:extLst>
                <a:ext uri="{FF2B5EF4-FFF2-40B4-BE49-F238E27FC236}">
                  <a16:creationId xmlns:a16="http://schemas.microsoft.com/office/drawing/2014/main" id="{60DB408E-A426-4658-B39D-0BBF09463E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9" name="Freeform 28">
              <a:extLst>
                <a:ext uri="{FF2B5EF4-FFF2-40B4-BE49-F238E27FC236}">
                  <a16:creationId xmlns:a16="http://schemas.microsoft.com/office/drawing/2014/main" id="{BEFFABCA-CAA4-45E4-A7D4-DB3D2C864D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90" name="Freeform 29">
              <a:extLst>
                <a:ext uri="{FF2B5EF4-FFF2-40B4-BE49-F238E27FC236}">
                  <a16:creationId xmlns:a16="http://schemas.microsoft.com/office/drawing/2014/main" id="{99494AF8-97E4-4473-AA6E-B4AB127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1" name="Freeform 30">
              <a:extLst>
                <a:ext uri="{FF2B5EF4-FFF2-40B4-BE49-F238E27FC236}">
                  <a16:creationId xmlns:a16="http://schemas.microsoft.com/office/drawing/2014/main" id="{D05C67DC-0E54-4C69-90BE-8374C7E97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2" name="Freeform 31">
              <a:extLst>
                <a:ext uri="{FF2B5EF4-FFF2-40B4-BE49-F238E27FC236}">
                  <a16:creationId xmlns:a16="http://schemas.microsoft.com/office/drawing/2014/main" id="{B2B38B94-E895-4324-B699-EEF28E052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3" name="Freeform 32">
              <a:extLst>
                <a:ext uri="{FF2B5EF4-FFF2-40B4-BE49-F238E27FC236}">
                  <a16:creationId xmlns:a16="http://schemas.microsoft.com/office/drawing/2014/main" id="{41E77CC3-723C-4C87-A1BA-D8E35B8017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4" name="Freeform 33">
              <a:extLst>
                <a:ext uri="{FF2B5EF4-FFF2-40B4-BE49-F238E27FC236}">
                  <a16:creationId xmlns:a16="http://schemas.microsoft.com/office/drawing/2014/main" id="{CC5757E8-4CBE-4EA3-98AF-96361C9183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5" name="Freeform 34">
              <a:extLst>
                <a:ext uri="{FF2B5EF4-FFF2-40B4-BE49-F238E27FC236}">
                  <a16:creationId xmlns:a16="http://schemas.microsoft.com/office/drawing/2014/main" id="{51E4772B-9FB7-4AC7-B352-C44489167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6" name="Freeform 35">
              <a:extLst>
                <a:ext uri="{FF2B5EF4-FFF2-40B4-BE49-F238E27FC236}">
                  <a16:creationId xmlns:a16="http://schemas.microsoft.com/office/drawing/2014/main" id="{7F853444-696F-4B42-8C91-1F6EDD53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7" name="Freeform 36">
              <a:extLst>
                <a:ext uri="{FF2B5EF4-FFF2-40B4-BE49-F238E27FC236}">
                  <a16:creationId xmlns:a16="http://schemas.microsoft.com/office/drawing/2014/main" id="{CD1A3085-30B0-496B-B9D3-55280769A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8" name="Freeform 37">
              <a:extLst>
                <a:ext uri="{FF2B5EF4-FFF2-40B4-BE49-F238E27FC236}">
                  <a16:creationId xmlns:a16="http://schemas.microsoft.com/office/drawing/2014/main" id="{1B2519D7-F51F-4583-9B50-41B493C148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9" name="Freeform 38">
              <a:extLst>
                <a:ext uri="{FF2B5EF4-FFF2-40B4-BE49-F238E27FC236}">
                  <a16:creationId xmlns:a16="http://schemas.microsoft.com/office/drawing/2014/main" id="{6E1141E0-4F4D-4B40-BDB5-B2DD0FAEB3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A4D484D6-A6AC-48CB-8907-BA9C4C767681}"/>
              </a:ext>
            </a:extLst>
          </p:cNvPr>
          <p:cNvSpPr>
            <a:spLocks noGrp="1"/>
          </p:cNvSpPr>
          <p:nvPr>
            <p:ph type="title"/>
          </p:nvPr>
        </p:nvSpPr>
        <p:spPr>
          <a:xfrm>
            <a:off x="6483096" y="624110"/>
            <a:ext cx="5021516" cy="1280890"/>
          </a:xfrm>
        </p:spPr>
        <p:txBody>
          <a:bodyPr>
            <a:normAutofit/>
          </a:bodyPr>
          <a:lstStyle/>
          <a:p>
            <a:r>
              <a:rPr lang="en-US" b="1" dirty="0">
                <a:latin typeface="Calibri" panose="020F0502020204030204" pitchFamily="34" charset="0"/>
                <a:cs typeface="Calibri" panose="020F0502020204030204" pitchFamily="34" charset="0"/>
              </a:rPr>
              <a:t>After Shakespeare</a:t>
            </a:r>
          </a:p>
        </p:txBody>
      </p:sp>
      <p:sp>
        <p:nvSpPr>
          <p:cNvPr id="101" name="Rectangle 100">
            <a:extLst>
              <a:ext uri="{FF2B5EF4-FFF2-40B4-BE49-F238E27FC236}">
                <a16:creationId xmlns:a16="http://schemas.microsoft.com/office/drawing/2014/main" id="{C5E0C91A-3F1D-43D7-9AB4-5D0A17D5C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3" name="Freeform 11">
            <a:extLst>
              <a:ext uri="{FF2B5EF4-FFF2-40B4-BE49-F238E27FC236}">
                <a16:creationId xmlns:a16="http://schemas.microsoft.com/office/drawing/2014/main" id="{3A6C27A1-A438-4EC6-93BF-EC26F29BB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5122" name="Picture 2" descr="Historian Stephen Bourne examines the life of Ira Aldridge, the ...">
            <a:extLst>
              <a:ext uri="{FF2B5EF4-FFF2-40B4-BE49-F238E27FC236}">
                <a16:creationId xmlns:a16="http://schemas.microsoft.com/office/drawing/2014/main" id="{005DF85E-9FAE-4A16-94D1-F77A6ED200B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491" r="36491"/>
          <a:stretch/>
        </p:blipFill>
        <p:spPr bwMode="auto">
          <a:xfrm>
            <a:off x="-1554" y="1731"/>
            <a:ext cx="4655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70F61E5-042E-4353-8DE2-9A325D5418AD}"/>
              </a:ext>
            </a:extLst>
          </p:cNvPr>
          <p:cNvSpPr>
            <a:spLocks noGrp="1"/>
          </p:cNvSpPr>
          <p:nvPr>
            <p:ph idx="1"/>
          </p:nvPr>
        </p:nvSpPr>
        <p:spPr>
          <a:xfrm>
            <a:off x="5805314" y="1549141"/>
            <a:ext cx="5066419" cy="3777622"/>
          </a:xfrm>
        </p:spPr>
        <p:txBody>
          <a:bodyPr>
            <a:normAutofit fontScale="92500" lnSpcReduction="20000"/>
          </a:bodyPr>
          <a:lstStyle/>
          <a:p>
            <a:r>
              <a:rPr lang="en-US" sz="2800" dirty="0">
                <a:latin typeface="Calibri" panose="020F0502020204030204" pitchFamily="34" charset="0"/>
                <a:cs typeface="Calibri" panose="020F0502020204030204" pitchFamily="34" charset="0"/>
              </a:rPr>
              <a:t>In Europe, Shakespeare's plays were translated into German, French, and Italian as Romanticism emerged. </a:t>
            </a:r>
          </a:p>
          <a:p>
            <a:r>
              <a:rPr lang="en-US" sz="2800" dirty="0">
                <a:latin typeface="Calibri" panose="020F0502020204030204" pitchFamily="34" charset="0"/>
                <a:cs typeface="Calibri" panose="020F0502020204030204" pitchFamily="34" charset="0"/>
              </a:rPr>
              <a:t>In the United States. Shakespeare’s plays were becoming part of the cultural landscape for </a:t>
            </a:r>
            <a:r>
              <a:rPr lang="en-US" sz="2800" i="1" dirty="0">
                <a:latin typeface="Calibri" panose="020F0502020204030204" pitchFamily="34" charset="0"/>
                <a:cs typeface="Calibri" panose="020F0502020204030204" pitchFamily="34" charset="0"/>
              </a:rPr>
              <a:t>African Americans </a:t>
            </a:r>
            <a:r>
              <a:rPr lang="en-US" sz="2800" dirty="0">
                <a:latin typeface="Calibri" panose="020F0502020204030204" pitchFamily="34" charset="0"/>
                <a:cs typeface="Calibri" panose="020F0502020204030204" pitchFamily="34" charset="0"/>
              </a:rPr>
              <a:t>with popular black actor </a:t>
            </a:r>
            <a:r>
              <a:rPr lang="en-US" sz="2800" b="1" dirty="0">
                <a:latin typeface="Calibri" panose="020F0502020204030204" pitchFamily="34" charset="0"/>
                <a:cs typeface="Calibri" panose="020F0502020204030204" pitchFamily="34" charset="0"/>
              </a:rPr>
              <a:t>Ira Aldridge </a:t>
            </a:r>
            <a:r>
              <a:rPr lang="en-US" sz="2800" dirty="0">
                <a:latin typeface="Calibri" panose="020F0502020204030204" pitchFamily="34" charset="0"/>
                <a:cs typeface="Calibri" panose="020F0502020204030204" pitchFamily="34" charset="0"/>
              </a:rPr>
              <a:t>playing roles like Hamlet and Othello. </a:t>
            </a:r>
          </a:p>
          <a:p>
            <a:endParaRPr lang="en-US" dirty="0"/>
          </a:p>
        </p:txBody>
      </p:sp>
    </p:spTree>
    <p:extLst>
      <p:ext uri="{BB962C8B-B14F-4D97-AF65-F5344CB8AC3E}">
        <p14:creationId xmlns:p14="http://schemas.microsoft.com/office/powerpoint/2010/main" val="395379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B258D2B-6AC3-4B3A-A87C-FD7E65178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3" name="Rectangle 72">
            <a:extLst>
              <a:ext uri="{FF2B5EF4-FFF2-40B4-BE49-F238E27FC236}">
                <a16:creationId xmlns:a16="http://schemas.microsoft.com/office/drawing/2014/main" id="{AA22AB8F-8672-4CA8-8E57-FDB5A32F1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rgbClr val="774B40">
              <a:alpha val="90000"/>
            </a:srgbClr>
          </a:solidFill>
          <a:ln>
            <a:noFill/>
          </a:ln>
          <a:effectLst/>
        </p:spPr>
        <p:style>
          <a:lnRef idx="1">
            <a:schemeClr val="accent1"/>
          </a:lnRef>
          <a:fillRef idx="3">
            <a:schemeClr val="accent1"/>
          </a:fillRef>
          <a:effectRef idx="2">
            <a:schemeClr val="accent1"/>
          </a:effectRef>
          <a:fontRef idx="minor">
            <a:schemeClr val="lt1"/>
          </a:fontRef>
        </p:style>
      </p:sp>
      <p:pic>
        <p:nvPicPr>
          <p:cNvPr id="6146" name="Picture 2" descr="galumphing: Why Study Shakespeare?">
            <a:extLst>
              <a:ext uri="{FF2B5EF4-FFF2-40B4-BE49-F238E27FC236}">
                <a16:creationId xmlns:a16="http://schemas.microsoft.com/office/drawing/2014/main" id="{0BDE5324-0B44-4106-81A9-2D71C0BE73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936" r="22197" b="-1"/>
          <a:stretch/>
        </p:blipFill>
        <p:spPr bwMode="auto">
          <a:xfrm>
            <a:off x="8229598" y="10"/>
            <a:ext cx="3962401"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Freeform 5">
            <a:extLst>
              <a:ext uri="{FF2B5EF4-FFF2-40B4-BE49-F238E27FC236}">
                <a16:creationId xmlns:a16="http://schemas.microsoft.com/office/drawing/2014/main" id="{8D55DD8B-9BF9-4B91-A22D-2D3F2AEFF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96A44EE9-6D14-4BD9-ADE9-AE264F2CF1E4}"/>
              </a:ext>
            </a:extLst>
          </p:cNvPr>
          <p:cNvSpPr>
            <a:spLocks noGrp="1"/>
          </p:cNvSpPr>
          <p:nvPr>
            <p:ph type="title"/>
          </p:nvPr>
        </p:nvSpPr>
        <p:spPr>
          <a:xfrm>
            <a:off x="541867" y="787400"/>
            <a:ext cx="7145866" cy="778933"/>
          </a:xfrm>
        </p:spPr>
        <p:txBody>
          <a:bodyPr anchor="ctr">
            <a:normAutofit/>
          </a:bodyPr>
          <a:lstStyle/>
          <a:p>
            <a:r>
              <a:rPr lang="en-US" sz="3200" b="1">
                <a:solidFill>
                  <a:srgbClr val="FEFFFF"/>
                </a:solidFill>
                <a:latin typeface="Calibri" panose="020F0502020204030204" pitchFamily="34" charset="0"/>
                <a:cs typeface="Calibri" panose="020F0502020204030204" pitchFamily="34" charset="0"/>
              </a:rPr>
              <a:t>What Was Shakespeare?</a:t>
            </a:r>
          </a:p>
        </p:txBody>
      </p:sp>
      <p:sp>
        <p:nvSpPr>
          <p:cNvPr id="3" name="Content Placeholder 2">
            <a:extLst>
              <a:ext uri="{FF2B5EF4-FFF2-40B4-BE49-F238E27FC236}">
                <a16:creationId xmlns:a16="http://schemas.microsoft.com/office/drawing/2014/main" id="{D6AC4D86-FE88-484E-AFBC-186E7E60AB60}"/>
              </a:ext>
            </a:extLst>
          </p:cNvPr>
          <p:cNvSpPr>
            <a:spLocks noGrp="1"/>
          </p:cNvSpPr>
          <p:nvPr>
            <p:ph idx="1"/>
          </p:nvPr>
        </p:nvSpPr>
        <p:spPr>
          <a:xfrm>
            <a:off x="541866" y="2032000"/>
            <a:ext cx="7145867" cy="3879222"/>
          </a:xfrm>
        </p:spPr>
        <p:txBody>
          <a:bodyPr>
            <a:normAutofit lnSpcReduction="10000"/>
          </a:bodyPr>
          <a:lstStyle/>
          <a:p>
            <a:pPr>
              <a:buClr>
                <a:srgbClr val="AC8E5D"/>
              </a:buClr>
            </a:pPr>
            <a:r>
              <a:rPr lang="en-US" sz="2000" dirty="0">
                <a:solidFill>
                  <a:srgbClr val="FEFFFF"/>
                </a:solidFill>
                <a:latin typeface="Calibri" panose="020F0502020204030204" pitchFamily="34" charset="0"/>
                <a:cs typeface="Calibri" panose="020F0502020204030204" pitchFamily="34" charset="0"/>
              </a:rPr>
              <a:t>Some enjoy reading Shakespeare and others enjoy seeing it performed.</a:t>
            </a:r>
          </a:p>
          <a:p>
            <a:pPr>
              <a:buClr>
                <a:srgbClr val="AC8E5D"/>
              </a:buClr>
            </a:pPr>
            <a:r>
              <a:rPr lang="en-US" sz="2000" dirty="0">
                <a:solidFill>
                  <a:srgbClr val="FEFFFF"/>
                </a:solidFill>
                <a:latin typeface="Calibri" panose="020F0502020204030204" pitchFamily="34" charset="0"/>
                <a:cs typeface="Calibri" panose="020F0502020204030204" pitchFamily="34" charset="0"/>
              </a:rPr>
              <a:t>For the English scholar, Shakespeare can be the master poet of the timeless, even universal artist.</a:t>
            </a:r>
          </a:p>
          <a:p>
            <a:pPr>
              <a:buClr>
                <a:srgbClr val="AC8E5D"/>
              </a:buClr>
            </a:pPr>
            <a:r>
              <a:rPr lang="en-US" sz="2000" dirty="0">
                <a:solidFill>
                  <a:srgbClr val="FEFFFF"/>
                </a:solidFill>
                <a:latin typeface="Calibri" panose="020F0502020204030204" pitchFamily="34" charset="0"/>
                <a:cs typeface="Calibri" panose="020F0502020204030204" pitchFamily="34" charset="0"/>
              </a:rPr>
              <a:t>For the schoolteacher, Shakespeare can be the “safe,”, “proper,” or “authorized” subject of study.</a:t>
            </a:r>
          </a:p>
          <a:p>
            <a:pPr>
              <a:buClr>
                <a:srgbClr val="AC8E5D"/>
              </a:buClr>
            </a:pPr>
            <a:r>
              <a:rPr lang="en-US" sz="2000" dirty="0">
                <a:solidFill>
                  <a:srgbClr val="FEFFFF"/>
                </a:solidFill>
                <a:latin typeface="Calibri" panose="020F0502020204030204" pitchFamily="34" charset="0"/>
                <a:cs typeface="Calibri" panose="020F0502020204030204" pitchFamily="34" charset="0"/>
              </a:rPr>
              <a:t>For those in society, literacy in Shakespearean plays and poems can serve as a badge of cultural achievement.</a:t>
            </a:r>
          </a:p>
          <a:p>
            <a:pPr>
              <a:buClr>
                <a:srgbClr val="AC8E5D"/>
              </a:buClr>
            </a:pPr>
            <a:r>
              <a:rPr lang="en-US" sz="2000" dirty="0">
                <a:solidFill>
                  <a:srgbClr val="FEFFFF"/>
                </a:solidFill>
                <a:latin typeface="Calibri" panose="020F0502020204030204" pitchFamily="34" charset="0"/>
                <a:cs typeface="Calibri" panose="020F0502020204030204" pitchFamily="34" charset="0"/>
              </a:rPr>
              <a:t>In the Theatre, Shakespeare can be a badge of excellence, and with it being public domain and open for interpretation, an idea mode of performance.</a:t>
            </a:r>
          </a:p>
          <a:p>
            <a:pPr marL="0" indent="0">
              <a:buClr>
                <a:srgbClr val="AC8E5D"/>
              </a:buClr>
              <a:buNone/>
            </a:pPr>
            <a:endParaRPr lang="en-US" dirty="0">
              <a:solidFill>
                <a:srgbClr val="FEFFFF"/>
              </a:solidFill>
            </a:endParaRPr>
          </a:p>
        </p:txBody>
      </p:sp>
    </p:spTree>
    <p:extLst>
      <p:ext uri="{BB962C8B-B14F-4D97-AF65-F5344CB8AC3E}">
        <p14:creationId xmlns:p14="http://schemas.microsoft.com/office/powerpoint/2010/main" val="86147712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otalTime>8</TotalTime>
  <Words>1400</Words>
  <Application>Microsoft Office PowerPoint</Application>
  <PresentationFormat>Widescreen</PresentationFormat>
  <Paragraphs>97</Paragraphs>
  <Slides>20</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Century Gothic</vt:lpstr>
      <vt:lpstr>Wingdings 3</vt:lpstr>
      <vt:lpstr>Wisp</vt:lpstr>
      <vt:lpstr>THEATRICAL WORLDS</vt:lpstr>
      <vt:lpstr>Chapter Eight – “The World of Shakespeare”</vt:lpstr>
      <vt:lpstr>PowerPoint Presentation</vt:lpstr>
      <vt:lpstr>Who Was Shakespeare?</vt:lpstr>
      <vt:lpstr>Who Was Shakespeare?</vt:lpstr>
      <vt:lpstr>After Shakespeare</vt:lpstr>
      <vt:lpstr>After Shakespeare</vt:lpstr>
      <vt:lpstr>After Shakespeare</vt:lpstr>
      <vt:lpstr>What Was Shakespeare?</vt:lpstr>
      <vt:lpstr>The Values of Poetic Drama</vt:lpstr>
      <vt:lpstr>The Values of Poetic Drama</vt:lpstr>
      <vt:lpstr>The Values of Poetic Drama</vt:lpstr>
      <vt:lpstr>Language</vt:lpstr>
      <vt:lpstr>Printing Conventions and Modern Editions</vt:lpstr>
      <vt:lpstr>Editions of Shakespeare’s Plays</vt:lpstr>
      <vt:lpstr>Acting Shakespeare’s Language</vt:lpstr>
      <vt:lpstr>PowerPoint Presentation</vt:lpstr>
      <vt:lpstr>PowerPoint Presentation</vt:lpstr>
      <vt:lpstr>Interpreting Shakespeare</vt:lpstr>
      <vt:lpstr>Stagecraft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THEATRICAL WORLDS</dc:title>
  <dc:creator>Chad Daniel</dc:creator>
  <cp:lastModifiedBy>Chad Daniel</cp:lastModifiedBy>
  <cp:revision>2</cp:revision>
  <dcterms:created xsi:type="dcterms:W3CDTF">2020-04-07T15:29:39Z</dcterms:created>
  <dcterms:modified xsi:type="dcterms:W3CDTF">2020-04-07T15:38:26Z</dcterms:modified>
</cp:coreProperties>
</file>